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351" r:id="rId2"/>
    <p:sldId id="368" r:id="rId3"/>
    <p:sldId id="369" r:id="rId4"/>
    <p:sldId id="370" r:id="rId5"/>
    <p:sldId id="383" r:id="rId6"/>
    <p:sldId id="395" r:id="rId7"/>
    <p:sldId id="373" r:id="rId8"/>
    <p:sldId id="386" r:id="rId9"/>
    <p:sldId id="372" r:id="rId10"/>
    <p:sldId id="421" r:id="rId11"/>
    <p:sldId id="422" r:id="rId12"/>
    <p:sldId id="423" r:id="rId13"/>
    <p:sldId id="382" r:id="rId14"/>
    <p:sldId id="397" r:id="rId15"/>
    <p:sldId id="389" r:id="rId16"/>
    <p:sldId id="388" r:id="rId17"/>
    <p:sldId id="392" r:id="rId18"/>
    <p:sldId id="393" r:id="rId19"/>
    <p:sldId id="391" r:id="rId20"/>
    <p:sldId id="394" r:id="rId21"/>
    <p:sldId id="381" r:id="rId22"/>
    <p:sldId id="380" r:id="rId23"/>
    <p:sldId id="390" r:id="rId24"/>
    <p:sldId id="378" r:id="rId25"/>
    <p:sldId id="335" r:id="rId26"/>
    <p:sldId id="384" r:id="rId27"/>
    <p:sldId id="379" r:id="rId28"/>
    <p:sldId id="408" r:id="rId29"/>
    <p:sldId id="398" r:id="rId30"/>
    <p:sldId id="360" r:id="rId31"/>
    <p:sldId id="399" r:id="rId32"/>
    <p:sldId id="400" r:id="rId33"/>
    <p:sldId id="403" r:id="rId34"/>
    <p:sldId id="282" r:id="rId35"/>
    <p:sldId id="410" r:id="rId36"/>
    <p:sldId id="411" r:id="rId37"/>
    <p:sldId id="412" r:id="rId38"/>
    <p:sldId id="413" r:id="rId39"/>
    <p:sldId id="414" r:id="rId40"/>
    <p:sldId id="415" r:id="rId41"/>
    <p:sldId id="345" r:id="rId42"/>
    <p:sldId id="416" r:id="rId43"/>
    <p:sldId id="417" r:id="rId44"/>
    <p:sldId id="418" r:id="rId45"/>
    <p:sldId id="419" r:id="rId46"/>
    <p:sldId id="304" r:id="rId47"/>
    <p:sldId id="402" r:id="rId4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0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0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0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0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800000"/>
    <a:srgbClr val="E1E0C1"/>
    <a:srgbClr val="BFBD7B"/>
    <a:srgbClr val="FF3300"/>
    <a:srgbClr val="FFE5FF"/>
    <a:srgbClr val="FF0000"/>
    <a:srgbClr val="FF99FF"/>
    <a:srgbClr val="006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>
      <p:cViewPr varScale="1">
        <p:scale>
          <a:sx n="73" d="100"/>
          <a:sy n="73" d="100"/>
        </p:scale>
        <p:origin x="1320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0" d="100"/>
          <a:sy n="90" d="100"/>
        </p:scale>
        <p:origin x="3760" y="19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5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5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C0B55D7-5E6A-472E-B123-B33A6B8974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6438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961FAD7-1326-4ABB-8B6F-0AEEBD250B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6031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EA2745B-1143-47E8-A338-717856A75E4F}" type="slidenum">
              <a:rPr lang="en-US" sz="1200" b="0" smtClean="0">
                <a:latin typeface="Times New Roman" panose="02020603050405020304" pitchFamily="18" charset="0"/>
              </a:rPr>
              <a:pPr/>
              <a:t>1</a:t>
            </a:fld>
            <a:endParaRPr lang="en-US" sz="1200" b="0" smtClean="0">
              <a:latin typeface="Times New Roman" panose="02020603050405020304" pitchFamily="18" charset="0"/>
            </a:endParaRPr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l-GR" smtClean="0"/>
          </a:p>
        </p:txBody>
      </p:sp>
    </p:spTree>
    <p:extLst>
      <p:ext uri="{BB962C8B-B14F-4D97-AF65-F5344CB8AC3E}">
        <p14:creationId xmlns:p14="http://schemas.microsoft.com/office/powerpoint/2010/main" val="26796668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6337A7F-6796-4F90-9D7B-940E5BA653DD}" type="slidenum">
              <a:rPr lang="en-US" sz="1200" b="0" smtClean="0">
                <a:latin typeface="Times New Roman" panose="02020603050405020304" pitchFamily="18" charset="0"/>
              </a:rPr>
              <a:pPr/>
              <a:t>41</a:t>
            </a:fld>
            <a:endParaRPr lang="en-US" sz="1200" b="0" smtClean="0">
              <a:latin typeface="Times New Roman" panose="02020603050405020304" pitchFamily="18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l-GR" smtClean="0"/>
          </a:p>
        </p:txBody>
      </p:sp>
    </p:spTree>
    <p:extLst>
      <p:ext uri="{BB962C8B-B14F-4D97-AF65-F5344CB8AC3E}">
        <p14:creationId xmlns:p14="http://schemas.microsoft.com/office/powerpoint/2010/main" val="2704928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B716FC8-0FE4-413F-BDAE-C6FB71F3F0B5}" type="slidenum">
              <a:rPr lang="en-US" sz="1200" b="0" smtClean="0">
                <a:latin typeface="Times New Roman" panose="02020603050405020304" pitchFamily="18" charset="0"/>
              </a:rPr>
              <a:pPr/>
              <a:t>46</a:t>
            </a:fld>
            <a:endParaRPr lang="en-US" sz="1200" b="0" smtClean="0">
              <a:latin typeface="Times New Roman" panose="02020603050405020304" pitchFamily="18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l-GR" smtClean="0"/>
          </a:p>
        </p:txBody>
      </p:sp>
    </p:spTree>
    <p:extLst>
      <p:ext uri="{BB962C8B-B14F-4D97-AF65-F5344CB8AC3E}">
        <p14:creationId xmlns:p14="http://schemas.microsoft.com/office/powerpoint/2010/main" val="910284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61B1D05-E09D-4229-8516-7E54386D2783}" type="slidenum">
              <a:rPr lang="en-US" sz="1200" b="0" smtClean="0">
                <a:latin typeface="Times New Roman" panose="02020603050405020304" pitchFamily="18" charset="0"/>
              </a:rPr>
              <a:pPr/>
              <a:t>2</a:t>
            </a:fld>
            <a:endParaRPr lang="en-US" sz="1200" b="0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6028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A69EC-4D9C-4EEF-AF0F-55A73D0C96D2}" type="slidenum">
              <a:rPr lang="en-US" sz="1200" b="0" smtClean="0">
                <a:latin typeface="Times New Roman" panose="02020603050405020304" pitchFamily="18" charset="0"/>
              </a:rPr>
              <a:pPr/>
              <a:t>3</a:t>
            </a:fld>
            <a:endParaRPr lang="en-US" sz="1200" b="0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349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3B9EC98-4C32-4BE4-A5FD-0B2EE2D90C42}" type="slidenum">
              <a:rPr lang="en-US" sz="1200" b="0" smtClean="0">
                <a:latin typeface="Times New Roman" panose="02020603050405020304" pitchFamily="18" charset="0"/>
              </a:rPr>
              <a:pPr/>
              <a:t>7</a:t>
            </a:fld>
            <a:endParaRPr lang="en-US" sz="1200" b="0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564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53390A2-C7EF-409E-804F-E25D999A1387}" type="slidenum">
              <a:rPr lang="en-US" sz="1200" b="0" smtClean="0">
                <a:latin typeface="Times New Roman" panose="02020603050405020304" pitchFamily="18" charset="0"/>
              </a:rPr>
              <a:pPr/>
              <a:t>15</a:t>
            </a:fld>
            <a:endParaRPr lang="en-US" sz="1200" b="0" smtClean="0">
              <a:latin typeface="Times New Roman" panose="02020603050405020304" pitchFamily="18" charset="0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l-GR" smtClean="0"/>
          </a:p>
        </p:txBody>
      </p:sp>
    </p:spTree>
    <p:extLst>
      <p:ext uri="{BB962C8B-B14F-4D97-AF65-F5344CB8AC3E}">
        <p14:creationId xmlns:p14="http://schemas.microsoft.com/office/powerpoint/2010/main" val="1645343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E7D4152-F277-421D-9965-084C3110FCBC}" type="slidenum">
              <a:rPr lang="en-US" sz="1200" b="0" smtClean="0">
                <a:latin typeface="Times New Roman" panose="02020603050405020304" pitchFamily="18" charset="0"/>
              </a:rPr>
              <a:pPr/>
              <a:t>16</a:t>
            </a:fld>
            <a:endParaRPr lang="en-US" sz="1200" b="0" smtClean="0">
              <a:latin typeface="Times New Roman" panose="02020603050405020304" pitchFamily="18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l-GR" smtClean="0"/>
          </a:p>
        </p:txBody>
      </p:sp>
    </p:spTree>
    <p:extLst>
      <p:ext uri="{BB962C8B-B14F-4D97-AF65-F5344CB8AC3E}">
        <p14:creationId xmlns:p14="http://schemas.microsoft.com/office/powerpoint/2010/main" val="502001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4B53088-095F-4029-9F85-334512B5DB56}" type="slidenum">
              <a:rPr lang="en-US" sz="1200" b="0" smtClean="0">
                <a:latin typeface="Times New Roman" panose="02020603050405020304" pitchFamily="18" charset="0"/>
              </a:rPr>
              <a:pPr/>
              <a:t>25</a:t>
            </a:fld>
            <a:endParaRPr lang="en-US" sz="1200" b="0" smtClean="0">
              <a:latin typeface="Times New Roman" panose="02020603050405020304" pitchFamily="18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l-GR" smtClean="0"/>
          </a:p>
        </p:txBody>
      </p:sp>
    </p:spTree>
    <p:extLst>
      <p:ext uri="{BB962C8B-B14F-4D97-AF65-F5344CB8AC3E}">
        <p14:creationId xmlns:p14="http://schemas.microsoft.com/office/powerpoint/2010/main" val="997737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5C8B063-9378-4133-9DD5-99D9591D41B5}" type="slidenum">
              <a:rPr lang="en-US" sz="1200" b="0" smtClean="0">
                <a:latin typeface="Times New Roman" panose="02020603050405020304" pitchFamily="18" charset="0"/>
              </a:rPr>
              <a:pPr/>
              <a:t>30</a:t>
            </a:fld>
            <a:endParaRPr lang="en-US" sz="1200" b="0" smtClean="0">
              <a:latin typeface="Times New Roman" panose="02020603050405020304" pitchFamily="18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l-GR" smtClean="0"/>
          </a:p>
        </p:txBody>
      </p:sp>
    </p:spTree>
    <p:extLst>
      <p:ext uri="{BB962C8B-B14F-4D97-AF65-F5344CB8AC3E}">
        <p14:creationId xmlns:p14="http://schemas.microsoft.com/office/powerpoint/2010/main" val="3930299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4A4628-58AE-4E9D-8D3B-8A4E9E953B47}" type="slidenum">
              <a:rPr lang="en-US" sz="1200" b="0" smtClean="0">
                <a:latin typeface="Times New Roman" panose="02020603050405020304" pitchFamily="18" charset="0"/>
              </a:rPr>
              <a:pPr/>
              <a:t>34</a:t>
            </a:fld>
            <a:endParaRPr lang="en-US" sz="1200" b="0" smtClean="0">
              <a:latin typeface="Times New Roman" panose="02020603050405020304" pitchFamily="18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l-GR" smtClean="0"/>
          </a:p>
        </p:txBody>
      </p:sp>
    </p:spTree>
    <p:extLst>
      <p:ext uri="{BB962C8B-B14F-4D97-AF65-F5344CB8AC3E}">
        <p14:creationId xmlns:p14="http://schemas.microsoft.com/office/powerpoint/2010/main" val="2722736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30BC62-709D-49E9-B192-59790C14B4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963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FAEEC3-F771-41C6-B00F-60D8027811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536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606574-54D9-44D9-BC73-5E823DAF09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14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70E776-3953-404A-87E7-8ABCD50C37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494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F8934E-BC28-4A05-B32A-9EB9477A21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219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F8B22E-FB64-4BDA-8624-425306F198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04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16645A-91D1-420B-B484-74F23640E0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002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204ED8-D4E2-4E7C-A83E-9F5AADF4D5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133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D54694-D24D-4BF8-B3AD-F270C1B1BC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633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1B23F-115C-4450-8FDC-B28F073095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918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3D9994-5C71-4ADB-9CCA-69A81690A3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000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CCFF"/>
            </a:gs>
            <a:gs pos="50000">
              <a:schemeClr val="bg1"/>
            </a:gs>
            <a:gs pos="100000">
              <a:srgbClr val="FFCCFF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>
                <a:latin typeface="+mn-lt"/>
              </a:defRPr>
            </a:lvl1pPr>
          </a:lstStyle>
          <a:p>
            <a:pPr>
              <a:defRPr/>
            </a:pPr>
            <a:fld id="{08A0E55A-64A3-4041-B279-902A264D87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2.wmf"/><Relationship Id="rId4" Type="http://schemas.openxmlformats.org/officeDocument/2006/relationships/oleObject" Target="../embeddings/oleObject1.bin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Text Box 2"/>
          <p:cNvSpPr txBox="1">
            <a:spLocks noChangeArrowheads="1"/>
          </p:cNvSpPr>
          <p:nvPr/>
        </p:nvSpPr>
        <p:spPr bwMode="auto">
          <a:xfrm>
            <a:off x="0" y="1438636"/>
            <a:ext cx="9144000" cy="17526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EE2E9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663300"/>
                </a:solidFill>
              </a:rPr>
              <a:t>        </a:t>
            </a:r>
          </a:p>
          <a:p>
            <a:pPr algn="ctr">
              <a:defRPr/>
            </a:pPr>
            <a:endParaRPr lang="en-US" dirty="0">
              <a:solidFill>
                <a:srgbClr val="663300"/>
              </a:solidFill>
            </a:endParaRPr>
          </a:p>
          <a:p>
            <a:pPr algn="ctr">
              <a:defRPr/>
            </a:pPr>
            <a:endParaRPr lang="en-US" dirty="0">
              <a:solidFill>
                <a:srgbClr val="900090"/>
              </a:solidFill>
            </a:endParaRPr>
          </a:p>
          <a:p>
            <a:pPr algn="ctr">
              <a:defRPr/>
            </a:pPr>
            <a:endParaRPr lang="en-US" dirty="0">
              <a:solidFill>
                <a:srgbClr val="900090"/>
              </a:solidFill>
            </a:endParaRPr>
          </a:p>
          <a:p>
            <a:pPr algn="ctr">
              <a:defRPr/>
            </a:pPr>
            <a:r>
              <a:rPr lang="en-US" sz="4800" dirty="0">
                <a:solidFill>
                  <a:srgbClr val="002060"/>
                </a:solidFill>
                <a:cs typeface="Arial" panose="020B0604020202020204" pitchFamily="34" charset="0"/>
              </a:rPr>
              <a:t>Computational Intelligence for</a:t>
            </a:r>
          </a:p>
          <a:p>
            <a:pPr algn="ctr">
              <a:defRPr/>
            </a:pPr>
            <a:r>
              <a:rPr lang="en-US" sz="4800" dirty="0" smtClean="0">
                <a:solidFill>
                  <a:srgbClr val="002060"/>
                </a:solidFill>
                <a:cs typeface="Arial" panose="020B0604020202020204" pitchFamily="34" charset="0"/>
              </a:rPr>
              <a:t>Transportation applications</a:t>
            </a:r>
            <a:endParaRPr lang="en-US" sz="48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algn="ctr">
              <a:defRPr/>
            </a:pPr>
            <a:endParaRPr lang="en-US" dirty="0">
              <a:solidFill>
                <a:srgbClr val="900090"/>
              </a:solidFill>
            </a:endParaRPr>
          </a:p>
          <a:p>
            <a:pPr algn="ctr">
              <a:defRPr/>
            </a:pPr>
            <a:r>
              <a:rPr lang="en-US" sz="1500" b="0" dirty="0">
                <a:solidFill>
                  <a:srgbClr val="663300"/>
                </a:solidFill>
              </a:rPr>
              <a:t> </a:t>
            </a:r>
          </a:p>
          <a:p>
            <a:pPr lvl="4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endParaRPr lang="en-US" sz="1800" dirty="0">
              <a:solidFill>
                <a:srgbClr val="66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r">
              <a:defRPr/>
            </a:pPr>
            <a:endParaRPr lang="en-US" sz="2400" dirty="0">
              <a:solidFill>
                <a:srgbClr val="663300"/>
              </a:solidFill>
            </a:endParaRPr>
          </a:p>
        </p:txBody>
      </p:sp>
      <p:pic>
        <p:nvPicPr>
          <p:cNvPr id="4099" name="Picture 3" descr="redbar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144962"/>
            <a:ext cx="5345131" cy="271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609600" y="346075"/>
            <a:ext cx="77724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333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state of the Art  of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</a:t>
            </a:r>
            <a:r>
              <a:rPr lang="en-US" b="1" dirty="0" smtClean="0">
                <a:solidFill>
                  <a:srgbClr val="333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339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3188" y="1524000"/>
            <a:ext cx="9040812" cy="5334000"/>
          </a:xfrm>
        </p:spPr>
      </p:pic>
    </p:spTree>
    <p:extLst>
      <p:ext uri="{BB962C8B-B14F-4D97-AF65-F5344CB8AC3E}">
        <p14:creationId xmlns:p14="http://schemas.microsoft.com/office/powerpoint/2010/main" val="239666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popular applications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772400" cy="4114800"/>
          </a:xfrm>
        </p:spPr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24000"/>
            <a:ext cx="7874000" cy="5181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91400" y="6477000"/>
            <a:ext cx="1715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err="1" smtClean="0"/>
              <a:t>OptaPlanner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1436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066800"/>
          </a:xfrm>
        </p:spPr>
        <p:txBody>
          <a:bodyPr/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Example of Applications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8" y="1324811"/>
            <a:ext cx="9144001" cy="502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46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pPr>
              <a:defRPr/>
            </a:pPr>
            <a:r>
              <a:rPr 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2. Traffic and Transportation Problems (TTP)</a:t>
            </a: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63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" y="609600"/>
            <a:ext cx="8839200" cy="6248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866" y="152400"/>
            <a:ext cx="7772400" cy="1143000"/>
          </a:xfrm>
        </p:spPr>
        <p:txBody>
          <a:bodyPr/>
          <a:lstStyle/>
          <a:p>
            <a:r>
              <a:rPr lang="en-US" sz="4000" dirty="0" smtClean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Transport involves TTP(cont.)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800"/>
            <a:ext cx="9110133" cy="5376333"/>
          </a:xfrm>
        </p:spPr>
      </p:pic>
    </p:spTree>
    <p:extLst>
      <p:ext uri="{BB962C8B-B14F-4D97-AF65-F5344CB8AC3E}">
        <p14:creationId xmlns:p14="http://schemas.microsoft.com/office/powerpoint/2010/main" val="163346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533400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2. Transport Cost Characteristics</a:t>
            </a:r>
            <a:r>
              <a:rPr lang="en-US" sz="3200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smtClean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200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cont.)</a:t>
            </a:r>
            <a:endParaRPr lang="en-US" sz="3200" dirty="0" smtClean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4988" y="914400"/>
            <a:ext cx="7994650" cy="5638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Rail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High fixed costs, low variable costs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High volumes result in lower per unit (variable) costs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Highway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Lower fixed costs (don’t need to own or maintain roads)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Higher unit costs than rail due to lower capacity per truck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Terminal expenses and line-haul expenses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High terminal (port) costs and high equipment costs (both fixed)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Very low unit costs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Substantial fixed costs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Variable costs depend highly on distance traveled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Highest proportion of fixed cost of any mode due to pipeline ownership and maintenance and extremely low variable costs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26532" y="152400"/>
            <a:ext cx="8288867" cy="685800"/>
          </a:xfrm>
        </p:spPr>
        <p:txBody>
          <a:bodyPr/>
          <a:lstStyle/>
          <a:p>
            <a:pPr eaLnBrk="1" hangingPunct="1"/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2.Transport Cost Characteristics</a:t>
            </a:r>
            <a:r>
              <a:rPr lang="en-US" sz="3600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smtClean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600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cont.)</a:t>
            </a:r>
            <a:endParaRPr lang="en-US" sz="3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066800"/>
            <a:ext cx="7772400" cy="4724400"/>
          </a:xfrm>
        </p:spPr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Fixed costs:	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Terminal facilities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Transport equipment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Carrier administration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Roadway acquisition and maintenance </a:t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[Infrastructure (road, rail, pipeline, navigation, etc.)]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Variable costs: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Fuel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Labor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Equipment maintenance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Handling, pickup &amp; delivery, taxes</a:t>
            </a:r>
          </a:p>
          <a:p>
            <a:pPr lvl="1" eaLnBrk="1" hangingPunct="1">
              <a:lnSpc>
                <a:spcPct val="90000"/>
              </a:lnSpc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41943" y="228600"/>
            <a:ext cx="9090025" cy="609600"/>
          </a:xfrm>
        </p:spPr>
        <p:txBody>
          <a:bodyPr/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Simulated Annealing (SA)</a:t>
            </a:r>
            <a:b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its applications</a:t>
            </a:r>
            <a:endParaRPr lang="en-US" sz="3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23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943" y="1122028"/>
            <a:ext cx="9090025" cy="57292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9067800" cy="762000"/>
          </a:xfrm>
        </p:spPr>
        <p:txBody>
          <a:bodyPr/>
          <a:lstStyle/>
          <a:p>
            <a:r>
              <a:rPr lang="en-US" sz="4000" dirty="0" err="1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Tabu</a:t>
            </a:r>
            <a:r>
              <a:rPr lang="en-US" sz="4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Search(TS) and its applications</a:t>
            </a:r>
            <a:endParaRPr lang="en-US" sz="40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4966"/>
            <a:ext cx="9144000" cy="5815013"/>
          </a:xfrm>
        </p:spPr>
      </p:pic>
    </p:spTree>
    <p:extLst>
      <p:ext uri="{BB962C8B-B14F-4D97-AF65-F5344CB8AC3E}">
        <p14:creationId xmlns:p14="http://schemas.microsoft.com/office/powerpoint/2010/main" val="113987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8305800" cy="1143000"/>
          </a:xfrm>
        </p:spPr>
        <p:txBody>
          <a:bodyPr/>
          <a:lstStyle/>
          <a:p>
            <a:r>
              <a:rPr lang="en-US" sz="4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Particle Swarm Optimization 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(PSO)</a:t>
            </a:r>
          </a:p>
        </p:txBody>
      </p:sp>
      <p:pic>
        <p:nvPicPr>
          <p:cNvPr id="31747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4600" y="1460500"/>
            <a:ext cx="6629400" cy="53975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979" y="3735388"/>
            <a:ext cx="4040187" cy="308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itle 1"/>
          <p:cNvSpPr>
            <a:spLocks noGrp="1"/>
          </p:cNvSpPr>
          <p:nvPr>
            <p:ph type="title"/>
          </p:nvPr>
        </p:nvSpPr>
        <p:spPr>
          <a:xfrm>
            <a:off x="381000" y="192088"/>
            <a:ext cx="77724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35088"/>
            <a:ext cx="7162800" cy="4800600"/>
          </a:xfrm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Computational Intelligence(CI) </a:t>
            </a:r>
          </a:p>
          <a:p>
            <a:pPr>
              <a:lnSpc>
                <a:spcPct val="150000"/>
              </a:lnSpc>
              <a:defRPr/>
            </a:pPr>
            <a:r>
              <a:rPr lang="en-US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Traffic </a:t>
            </a:r>
            <a:r>
              <a:rPr lang="en-US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Transportation Problems </a:t>
            </a:r>
          </a:p>
          <a:p>
            <a:pPr>
              <a:lnSpc>
                <a:spcPct val="150000"/>
              </a:lnSpc>
              <a:defRPr/>
            </a:pPr>
            <a:r>
              <a:rPr lang="en-US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of VRP </a:t>
            </a:r>
            <a:endParaRPr lang="en-US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 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6149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0" y="38100"/>
            <a:ext cx="1905000" cy="174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7772400" cy="685800"/>
          </a:xfrm>
        </p:spPr>
        <p:txBody>
          <a:bodyPr/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Genetic Algorithm GA)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5859"/>
            <a:ext cx="9144000" cy="6012141"/>
          </a:xfrm>
        </p:spPr>
      </p:pic>
    </p:spTree>
    <p:extLst>
      <p:ext uri="{BB962C8B-B14F-4D97-AF65-F5344CB8AC3E}">
        <p14:creationId xmlns:p14="http://schemas.microsoft.com/office/powerpoint/2010/main" val="227516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7772400" cy="609600"/>
          </a:xfrm>
        </p:spPr>
        <p:txBody>
          <a:bodyPr/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Ant colony optimization (ACO)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</p:txBody>
      </p:sp>
      <p:pic>
        <p:nvPicPr>
          <p:cNvPr id="32772" name="Picture 2" descr="Image result for Ant optimiz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544470"/>
            <a:ext cx="7239000" cy="529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152400" y="73609"/>
            <a:ext cx="8991599" cy="1143000"/>
          </a:xfrm>
        </p:spPr>
        <p:txBody>
          <a:bodyPr/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Artificial Bee Colony Algorithm (ABC)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</p:txBody>
      </p:sp>
      <p:pic>
        <p:nvPicPr>
          <p:cNvPr id="3379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938" y="1790700"/>
            <a:ext cx="6596062" cy="507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9600"/>
          </a:xfrm>
        </p:spPr>
        <p:txBody>
          <a:bodyPr/>
          <a:lstStyle/>
          <a:p>
            <a:pPr>
              <a:defRPr/>
            </a:pP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3. Approaches CI to 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TTP</a:t>
            </a:r>
            <a:endParaRPr 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819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" y="548188"/>
            <a:ext cx="9067800" cy="633253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 for Transportation (cont.) </a:t>
            </a:r>
            <a:endParaRPr lang="en-US" sz="40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114800"/>
          </a:xfrm>
        </p:spPr>
        <p:txBody>
          <a:bodyPr/>
          <a:lstStyle/>
          <a:p>
            <a:pPr>
              <a:spcBef>
                <a:spcPct val="0"/>
              </a:spcBef>
              <a:buFontTx/>
              <a:buChar char="-"/>
            </a:pPr>
            <a:r>
              <a:rPr lang="en-US" sz="28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</a:p>
          <a:p>
            <a:pPr lvl="1">
              <a:spcBef>
                <a:spcPct val="0"/>
              </a:spcBef>
              <a:buFontTx/>
              <a:buChar char="-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Reliable delivery through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low-cost/high-value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</a:p>
          <a:p>
            <a:pPr lvl="1">
              <a:spcBef>
                <a:spcPct val="0"/>
              </a:spcBef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Widely coordination of production and     distribution</a:t>
            </a:r>
          </a:p>
          <a:p>
            <a:pPr lvl="1">
              <a:spcBef>
                <a:spcPct val="0"/>
              </a:spcBef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  reduction across supply chain</a:t>
            </a:r>
          </a:p>
          <a:p>
            <a:pPr>
              <a:spcBef>
                <a:spcPct val="0"/>
              </a:spcBef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</a:t>
            </a:r>
            <a:r>
              <a:rPr lang="en-US" sz="28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ttribute</a:t>
            </a:r>
            <a:r>
              <a:rPr lang="en-US" sz="28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>
              <a:spcBef>
                <a:spcPct val="0"/>
              </a:spcBef>
              <a:buFontTx/>
              <a:buChar char="-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Transportation - larger, faster</a:t>
            </a:r>
          </a:p>
          <a:p>
            <a:pPr lvl="1">
              <a:spcBef>
                <a:spcPct val="0"/>
              </a:spcBef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 Systems</a:t>
            </a:r>
          </a:p>
          <a:p>
            <a:pPr lvl="1">
              <a:spcBef>
                <a:spcPct val="0"/>
              </a:spcBef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Logistics Innovations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98186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Routes of Goods</a:t>
            </a:r>
          </a:p>
        </p:txBody>
      </p:sp>
      <p:sp>
        <p:nvSpPr>
          <p:cNvPr id="115715" name="Text Box 3"/>
          <p:cNvSpPr txBox="1">
            <a:spLocks noChangeArrowheads="1"/>
          </p:cNvSpPr>
          <p:nvPr/>
        </p:nvSpPr>
        <p:spPr bwMode="auto">
          <a:xfrm>
            <a:off x="427038" y="2409825"/>
            <a:ext cx="1143000" cy="59055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sz="1600">
                <a:solidFill>
                  <a:schemeClr val="accent2"/>
                </a:solidFill>
                <a:latin typeface="Book Antiqua" panose="02040602050305030304" pitchFamily="18" charset="0"/>
              </a:rPr>
              <a:t>Goods at shippers</a:t>
            </a:r>
          </a:p>
        </p:txBody>
      </p:sp>
      <p:grpSp>
        <p:nvGrpSpPr>
          <p:cNvPr id="115716" name="Group 4"/>
          <p:cNvGrpSpPr>
            <a:grpSpLocks/>
          </p:cNvGrpSpPr>
          <p:nvPr/>
        </p:nvGrpSpPr>
        <p:grpSpPr bwMode="auto">
          <a:xfrm>
            <a:off x="457200" y="2743200"/>
            <a:ext cx="1524000" cy="1520825"/>
            <a:chOff x="288" y="1728"/>
            <a:chExt cx="960" cy="958"/>
          </a:xfrm>
        </p:grpSpPr>
        <p:sp>
          <p:nvSpPr>
            <p:cNvPr id="42040" name="Text Box 5"/>
            <p:cNvSpPr txBox="1">
              <a:spLocks noChangeArrowheads="1"/>
            </p:cNvSpPr>
            <p:nvPr/>
          </p:nvSpPr>
          <p:spPr bwMode="auto">
            <a:xfrm>
              <a:off x="288" y="2160"/>
              <a:ext cx="768" cy="526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sz="1600">
                  <a:solidFill>
                    <a:schemeClr val="accent2"/>
                  </a:solidFill>
                  <a:latin typeface="Book Antiqua" panose="02040602050305030304" pitchFamily="18" charset="0"/>
                </a:rPr>
                <a:t>Freight forwarder warehouse</a:t>
              </a:r>
            </a:p>
          </p:txBody>
        </p:sp>
        <p:sp>
          <p:nvSpPr>
            <p:cNvPr id="42041" name="Line 6"/>
            <p:cNvSpPr>
              <a:spLocks noChangeShapeType="1"/>
            </p:cNvSpPr>
            <p:nvPr/>
          </p:nvSpPr>
          <p:spPr bwMode="auto">
            <a:xfrm>
              <a:off x="720" y="1920"/>
              <a:ext cx="0" cy="24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42" name="Line 7"/>
            <p:cNvSpPr>
              <a:spLocks noChangeShapeType="1"/>
            </p:cNvSpPr>
            <p:nvPr/>
          </p:nvSpPr>
          <p:spPr bwMode="auto">
            <a:xfrm>
              <a:off x="1008" y="1728"/>
              <a:ext cx="240" cy="24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43" name="Line 8"/>
            <p:cNvSpPr>
              <a:spLocks noChangeShapeType="1"/>
            </p:cNvSpPr>
            <p:nvPr/>
          </p:nvSpPr>
          <p:spPr bwMode="auto">
            <a:xfrm flipV="1">
              <a:off x="1056" y="2064"/>
              <a:ext cx="192" cy="384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5721" name="Group 9"/>
          <p:cNvGrpSpPr>
            <a:grpSpLocks/>
          </p:cNvGrpSpPr>
          <p:nvPr/>
        </p:nvGrpSpPr>
        <p:grpSpPr bwMode="auto">
          <a:xfrm>
            <a:off x="1938338" y="1905000"/>
            <a:ext cx="2938462" cy="1370013"/>
            <a:chOff x="1221" y="1200"/>
            <a:chExt cx="1851" cy="863"/>
          </a:xfrm>
        </p:grpSpPr>
        <p:grpSp>
          <p:nvGrpSpPr>
            <p:cNvPr id="42033" name="Group 10"/>
            <p:cNvGrpSpPr>
              <a:grpSpLocks/>
            </p:cNvGrpSpPr>
            <p:nvPr/>
          </p:nvGrpSpPr>
          <p:grpSpPr bwMode="auto">
            <a:xfrm>
              <a:off x="1229" y="1200"/>
              <a:ext cx="1843" cy="768"/>
              <a:chOff x="1229" y="1200"/>
              <a:chExt cx="1843" cy="768"/>
            </a:xfrm>
          </p:grpSpPr>
          <p:sp>
            <p:nvSpPr>
              <p:cNvPr id="42035" name="Text Box 11"/>
              <p:cNvSpPr txBox="1">
                <a:spLocks noChangeArrowheads="1"/>
              </p:cNvSpPr>
              <p:nvPr/>
            </p:nvSpPr>
            <p:spPr bwMode="auto">
              <a:xfrm>
                <a:off x="1584" y="1200"/>
                <a:ext cx="624" cy="372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sz="1600">
                    <a:solidFill>
                      <a:schemeClr val="accent2"/>
                    </a:solidFill>
                    <a:latin typeface="Book Antiqua" panose="02040602050305030304" pitchFamily="18" charset="0"/>
                  </a:rPr>
                  <a:t>Air terminal</a:t>
                </a:r>
              </a:p>
            </p:txBody>
          </p:sp>
          <p:sp>
            <p:nvSpPr>
              <p:cNvPr id="42036" name="Text Box 12"/>
              <p:cNvSpPr txBox="1">
                <a:spLocks noChangeArrowheads="1"/>
              </p:cNvSpPr>
              <p:nvPr/>
            </p:nvSpPr>
            <p:spPr bwMode="auto">
              <a:xfrm>
                <a:off x="2448" y="1248"/>
                <a:ext cx="624" cy="218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sz="1600">
                    <a:solidFill>
                      <a:schemeClr val="accent2"/>
                    </a:solidFill>
                    <a:latin typeface="Book Antiqua" panose="02040602050305030304" pitchFamily="18" charset="0"/>
                  </a:rPr>
                  <a:t>plane</a:t>
                </a:r>
              </a:p>
            </p:txBody>
          </p:sp>
          <p:sp>
            <p:nvSpPr>
              <p:cNvPr id="42037" name="Line 13"/>
              <p:cNvSpPr>
                <a:spLocks noChangeShapeType="1"/>
              </p:cNvSpPr>
              <p:nvPr/>
            </p:nvSpPr>
            <p:spPr bwMode="auto">
              <a:xfrm flipV="1">
                <a:off x="1296" y="1344"/>
                <a:ext cx="288" cy="624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038" name="Line 14"/>
              <p:cNvSpPr>
                <a:spLocks noChangeShapeType="1"/>
              </p:cNvSpPr>
              <p:nvPr/>
            </p:nvSpPr>
            <p:spPr bwMode="auto">
              <a:xfrm>
                <a:off x="2210" y="1336"/>
                <a:ext cx="233" cy="4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039" name="Text Box 15"/>
              <p:cNvSpPr txBox="1">
                <a:spLocks noChangeArrowheads="1"/>
              </p:cNvSpPr>
              <p:nvPr/>
            </p:nvSpPr>
            <p:spPr bwMode="auto">
              <a:xfrm>
                <a:off x="1229" y="1396"/>
                <a:ext cx="254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76200">
                    <a:solidFill>
                      <a:srgbClr val="72FD72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sz="1200">
                    <a:solidFill>
                      <a:schemeClr val="accent2"/>
                    </a:solidFill>
                    <a:latin typeface="Book Antiqua" panose="02040602050305030304" pitchFamily="18" charset="0"/>
                  </a:rPr>
                  <a:t>air</a:t>
                </a:r>
                <a:endParaRPr lang="en-US" sz="2400">
                  <a:solidFill>
                    <a:schemeClr val="accent2"/>
                  </a:solidFill>
                  <a:latin typeface="Book Antiqua" panose="02040602050305030304" pitchFamily="18" charset="0"/>
                </a:endParaRPr>
              </a:p>
            </p:txBody>
          </p:sp>
        </p:grpSp>
        <p:sp>
          <p:nvSpPr>
            <p:cNvPr id="42034" name="Oval 16"/>
            <p:cNvSpPr>
              <a:spLocks noChangeArrowheads="1"/>
            </p:cNvSpPr>
            <p:nvPr/>
          </p:nvSpPr>
          <p:spPr bwMode="auto">
            <a:xfrm>
              <a:off x="1221" y="1967"/>
              <a:ext cx="96" cy="96"/>
            </a:xfrm>
            <a:prstGeom prst="ellipse">
              <a:avLst/>
            </a:prstGeom>
            <a:noFill/>
            <a:ln w="9525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sz="2000">
                <a:latin typeface="Arial" panose="020B0604020202020204" pitchFamily="34" charset="0"/>
              </a:endParaRPr>
            </a:p>
          </p:txBody>
        </p:sp>
      </p:grpSp>
      <p:grpSp>
        <p:nvGrpSpPr>
          <p:cNvPr id="115729" name="Group 17"/>
          <p:cNvGrpSpPr>
            <a:grpSpLocks/>
          </p:cNvGrpSpPr>
          <p:nvPr/>
        </p:nvGrpSpPr>
        <p:grpSpPr bwMode="auto">
          <a:xfrm>
            <a:off x="6521450" y="2879725"/>
            <a:ext cx="1665288" cy="835025"/>
            <a:chOff x="4108" y="1814"/>
            <a:chExt cx="1049" cy="526"/>
          </a:xfrm>
        </p:grpSpPr>
        <p:sp>
          <p:nvSpPr>
            <p:cNvPr id="52271" name="Text Box 18"/>
            <p:cNvSpPr txBox="1">
              <a:spLocks noChangeArrowheads="1"/>
            </p:cNvSpPr>
            <p:nvPr/>
          </p:nvSpPr>
          <p:spPr bwMode="auto">
            <a:xfrm>
              <a:off x="4389" y="1814"/>
              <a:ext cx="768" cy="526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  <a:defRPr/>
              </a:pPr>
              <a:r>
                <a:rPr lang="en-US" sz="1600" dirty="0" smtClean="0">
                  <a:solidFill>
                    <a:schemeClr val="accent4"/>
                  </a:solidFill>
                  <a:latin typeface="Book Antiqua" panose="02040602050305030304" pitchFamily="18" charset="0"/>
                </a:rPr>
                <a:t>Freight forwarder warehouse</a:t>
              </a:r>
            </a:p>
          </p:txBody>
        </p:sp>
        <p:sp>
          <p:nvSpPr>
            <p:cNvPr id="42032" name="Line 19"/>
            <p:cNvSpPr>
              <a:spLocks noChangeShapeType="1"/>
            </p:cNvSpPr>
            <p:nvPr/>
          </p:nvSpPr>
          <p:spPr bwMode="auto">
            <a:xfrm>
              <a:off x="4108" y="2142"/>
              <a:ext cx="287" cy="3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5732" name="Group 20"/>
          <p:cNvGrpSpPr>
            <a:grpSpLocks/>
          </p:cNvGrpSpPr>
          <p:nvPr/>
        </p:nvGrpSpPr>
        <p:grpSpPr bwMode="auto">
          <a:xfrm>
            <a:off x="6515100" y="3741738"/>
            <a:ext cx="1755775" cy="1362075"/>
            <a:chOff x="4104" y="2357"/>
            <a:chExt cx="1106" cy="858"/>
          </a:xfrm>
        </p:grpSpPr>
        <p:sp>
          <p:nvSpPr>
            <p:cNvPr id="52268" name="Text Box 21"/>
            <p:cNvSpPr txBox="1">
              <a:spLocks noChangeArrowheads="1"/>
            </p:cNvSpPr>
            <p:nvPr/>
          </p:nvSpPr>
          <p:spPr bwMode="auto">
            <a:xfrm>
              <a:off x="4442" y="2843"/>
              <a:ext cx="768" cy="372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  <a:defRPr/>
              </a:pPr>
              <a:r>
                <a:rPr lang="en-US" sz="1600" dirty="0" smtClean="0">
                  <a:solidFill>
                    <a:schemeClr val="accent4"/>
                  </a:solidFill>
                  <a:latin typeface="Book Antiqua" panose="02040602050305030304" pitchFamily="18" charset="0"/>
                </a:rPr>
                <a:t>Goods at consignees</a:t>
              </a:r>
            </a:p>
          </p:txBody>
        </p:sp>
        <p:sp>
          <p:nvSpPr>
            <p:cNvPr id="42029" name="Line 22"/>
            <p:cNvSpPr>
              <a:spLocks noChangeShapeType="1"/>
            </p:cNvSpPr>
            <p:nvPr/>
          </p:nvSpPr>
          <p:spPr bwMode="auto">
            <a:xfrm flipH="1">
              <a:off x="4919" y="2357"/>
              <a:ext cx="3" cy="502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30" name="Line 23"/>
            <p:cNvSpPr>
              <a:spLocks noChangeShapeType="1"/>
            </p:cNvSpPr>
            <p:nvPr/>
          </p:nvSpPr>
          <p:spPr bwMode="auto">
            <a:xfrm>
              <a:off x="4104" y="2465"/>
              <a:ext cx="569" cy="367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5736" name="Group 24"/>
          <p:cNvGrpSpPr>
            <a:grpSpLocks/>
          </p:cNvGrpSpPr>
          <p:nvPr/>
        </p:nvGrpSpPr>
        <p:grpSpPr bwMode="auto">
          <a:xfrm>
            <a:off x="2147888" y="2665413"/>
            <a:ext cx="2909887" cy="727075"/>
            <a:chOff x="1344" y="2015"/>
            <a:chExt cx="1833" cy="458"/>
          </a:xfrm>
        </p:grpSpPr>
        <p:sp>
          <p:nvSpPr>
            <p:cNvPr id="42023" name="Text Box 25"/>
            <p:cNvSpPr txBox="1">
              <a:spLocks noChangeArrowheads="1"/>
            </p:cNvSpPr>
            <p:nvPr/>
          </p:nvSpPr>
          <p:spPr bwMode="auto">
            <a:xfrm>
              <a:off x="1593" y="2015"/>
              <a:ext cx="720" cy="372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sz="1600">
                  <a:solidFill>
                    <a:schemeClr val="accent2"/>
                  </a:solidFill>
                  <a:latin typeface="Book Antiqua" panose="02040602050305030304" pitchFamily="18" charset="0"/>
                </a:rPr>
                <a:t>Container terminal</a:t>
              </a:r>
            </a:p>
          </p:txBody>
        </p:sp>
        <p:sp>
          <p:nvSpPr>
            <p:cNvPr id="42024" name="Text Box 26"/>
            <p:cNvSpPr txBox="1">
              <a:spLocks noChangeArrowheads="1"/>
            </p:cNvSpPr>
            <p:nvPr/>
          </p:nvSpPr>
          <p:spPr bwMode="auto">
            <a:xfrm>
              <a:off x="2553" y="2255"/>
              <a:ext cx="624" cy="218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sz="1600">
                  <a:solidFill>
                    <a:schemeClr val="accent2"/>
                  </a:solidFill>
                  <a:latin typeface="Book Antiqua" panose="02040602050305030304" pitchFamily="18" charset="0"/>
                </a:rPr>
                <a:t>vessel</a:t>
              </a:r>
            </a:p>
          </p:txBody>
        </p:sp>
        <p:sp>
          <p:nvSpPr>
            <p:cNvPr id="42025" name="Line 27"/>
            <p:cNvSpPr>
              <a:spLocks noChangeShapeType="1"/>
            </p:cNvSpPr>
            <p:nvPr/>
          </p:nvSpPr>
          <p:spPr bwMode="auto">
            <a:xfrm flipV="1">
              <a:off x="1353" y="2207"/>
              <a:ext cx="240" cy="96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26" name="Line 28"/>
            <p:cNvSpPr>
              <a:spLocks noChangeShapeType="1"/>
            </p:cNvSpPr>
            <p:nvPr/>
          </p:nvSpPr>
          <p:spPr bwMode="auto">
            <a:xfrm>
              <a:off x="2313" y="2207"/>
              <a:ext cx="240" cy="132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27" name="Text Box 29"/>
            <p:cNvSpPr txBox="1">
              <a:spLocks noChangeArrowheads="1"/>
            </p:cNvSpPr>
            <p:nvPr/>
          </p:nvSpPr>
          <p:spPr bwMode="auto">
            <a:xfrm>
              <a:off x="1344" y="2208"/>
              <a:ext cx="299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76200">
                  <a:solidFill>
                    <a:srgbClr val="72FD7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sz="1200">
                  <a:solidFill>
                    <a:schemeClr val="accent2"/>
                  </a:solidFill>
                  <a:latin typeface="Book Antiqua" panose="02040602050305030304" pitchFamily="18" charset="0"/>
                </a:rPr>
                <a:t>sea</a:t>
              </a:r>
              <a:endParaRPr lang="en-US" sz="2400">
                <a:solidFill>
                  <a:schemeClr val="accent2"/>
                </a:solidFill>
                <a:latin typeface="Book Antiqua" panose="02040602050305030304" pitchFamily="18" charset="0"/>
              </a:endParaRPr>
            </a:p>
          </p:txBody>
        </p:sp>
      </p:grpSp>
      <p:grpSp>
        <p:nvGrpSpPr>
          <p:cNvPr id="115742" name="Group 30"/>
          <p:cNvGrpSpPr>
            <a:grpSpLocks/>
          </p:cNvGrpSpPr>
          <p:nvPr/>
        </p:nvGrpSpPr>
        <p:grpSpPr bwMode="auto">
          <a:xfrm>
            <a:off x="3641725" y="2159000"/>
            <a:ext cx="2868613" cy="3008313"/>
            <a:chOff x="2294" y="1360"/>
            <a:chExt cx="1807" cy="1895"/>
          </a:xfrm>
        </p:grpSpPr>
        <p:sp>
          <p:nvSpPr>
            <p:cNvPr id="42016" name="Text Box 31"/>
            <p:cNvSpPr txBox="1">
              <a:spLocks noChangeArrowheads="1"/>
            </p:cNvSpPr>
            <p:nvPr/>
          </p:nvSpPr>
          <p:spPr bwMode="auto">
            <a:xfrm>
              <a:off x="3429" y="1862"/>
              <a:ext cx="672" cy="83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sz="1600">
                  <a:solidFill>
                    <a:srgbClr val="FF0000"/>
                  </a:solidFill>
                  <a:latin typeface="Book Antiqua" panose="02040602050305030304" pitchFamily="18" charset="0"/>
                </a:rPr>
                <a:t>May change transpor-tation modes</a:t>
              </a:r>
            </a:p>
          </p:txBody>
        </p:sp>
        <p:grpSp>
          <p:nvGrpSpPr>
            <p:cNvPr id="42017" name="Group 32"/>
            <p:cNvGrpSpPr>
              <a:grpSpLocks/>
            </p:cNvGrpSpPr>
            <p:nvPr/>
          </p:nvGrpSpPr>
          <p:grpSpPr bwMode="auto">
            <a:xfrm>
              <a:off x="2294" y="1360"/>
              <a:ext cx="1154" cy="1895"/>
              <a:chOff x="2294" y="1360"/>
              <a:chExt cx="1154" cy="1895"/>
            </a:xfrm>
          </p:grpSpPr>
          <p:sp>
            <p:nvSpPr>
              <p:cNvPr id="42018" name="Line 33"/>
              <p:cNvSpPr>
                <a:spLocks noChangeShapeType="1"/>
              </p:cNvSpPr>
              <p:nvPr/>
            </p:nvSpPr>
            <p:spPr bwMode="auto">
              <a:xfrm>
                <a:off x="3078" y="1360"/>
                <a:ext cx="342" cy="649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019" name="Line 34"/>
              <p:cNvSpPr>
                <a:spLocks noChangeShapeType="1"/>
              </p:cNvSpPr>
              <p:nvPr/>
            </p:nvSpPr>
            <p:spPr bwMode="auto">
              <a:xfrm flipV="1">
                <a:off x="2757" y="2277"/>
                <a:ext cx="660" cy="26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020" name="Line 35"/>
              <p:cNvSpPr>
                <a:spLocks noChangeShapeType="1"/>
              </p:cNvSpPr>
              <p:nvPr/>
            </p:nvSpPr>
            <p:spPr bwMode="auto">
              <a:xfrm flipV="1">
                <a:off x="2297" y="2473"/>
                <a:ext cx="1150" cy="387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021" name="Line 36"/>
              <p:cNvSpPr>
                <a:spLocks noChangeShapeType="1"/>
              </p:cNvSpPr>
              <p:nvPr/>
            </p:nvSpPr>
            <p:spPr bwMode="auto">
              <a:xfrm flipV="1">
                <a:off x="2294" y="2594"/>
                <a:ext cx="1141" cy="661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022" name="Line 37"/>
              <p:cNvSpPr>
                <a:spLocks noChangeShapeType="1"/>
              </p:cNvSpPr>
              <p:nvPr/>
            </p:nvSpPr>
            <p:spPr bwMode="auto">
              <a:xfrm>
                <a:off x="3187" y="2024"/>
                <a:ext cx="261" cy="104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15750" name="Group 38"/>
          <p:cNvGrpSpPr>
            <a:grpSpLocks/>
          </p:cNvGrpSpPr>
          <p:nvPr/>
        </p:nvGrpSpPr>
        <p:grpSpPr bwMode="auto">
          <a:xfrm>
            <a:off x="1839913" y="3316288"/>
            <a:ext cx="1789112" cy="1995487"/>
            <a:chOff x="932" y="2898"/>
            <a:chExt cx="1127" cy="1257"/>
          </a:xfrm>
        </p:grpSpPr>
        <p:sp>
          <p:nvSpPr>
            <p:cNvPr id="42013" name="Text Box 39"/>
            <p:cNvSpPr txBox="1">
              <a:spLocks noChangeArrowheads="1"/>
            </p:cNvSpPr>
            <p:nvPr/>
          </p:nvSpPr>
          <p:spPr bwMode="auto">
            <a:xfrm>
              <a:off x="1339" y="3937"/>
              <a:ext cx="720" cy="218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sz="1600">
                  <a:solidFill>
                    <a:schemeClr val="accent2"/>
                  </a:solidFill>
                  <a:latin typeface="Book Antiqua" panose="02040602050305030304" pitchFamily="18" charset="0"/>
                </a:rPr>
                <a:t>truck</a:t>
              </a:r>
            </a:p>
          </p:txBody>
        </p:sp>
        <p:sp>
          <p:nvSpPr>
            <p:cNvPr id="42014" name="Line 40"/>
            <p:cNvSpPr>
              <a:spLocks noChangeShapeType="1"/>
            </p:cNvSpPr>
            <p:nvPr/>
          </p:nvSpPr>
          <p:spPr bwMode="auto">
            <a:xfrm>
              <a:off x="1043" y="2898"/>
              <a:ext cx="306" cy="1207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5" name="Text Box 41"/>
            <p:cNvSpPr txBox="1">
              <a:spLocks noChangeArrowheads="1"/>
            </p:cNvSpPr>
            <p:nvPr/>
          </p:nvSpPr>
          <p:spPr bwMode="auto">
            <a:xfrm>
              <a:off x="932" y="3468"/>
              <a:ext cx="327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sz="1200">
                  <a:solidFill>
                    <a:schemeClr val="accent2"/>
                  </a:solidFill>
                  <a:latin typeface="Book Antiqua" panose="02040602050305030304" pitchFamily="18" charset="0"/>
                </a:rPr>
                <a:t>land</a:t>
              </a:r>
              <a:endParaRPr lang="en-US" sz="2400">
                <a:solidFill>
                  <a:schemeClr val="accent2"/>
                </a:solidFill>
                <a:latin typeface="Book Antiqua" panose="02040602050305030304" pitchFamily="18" charset="0"/>
              </a:endParaRPr>
            </a:p>
          </p:txBody>
        </p:sp>
      </p:grpSp>
      <p:grpSp>
        <p:nvGrpSpPr>
          <p:cNvPr id="115754" name="Group 42"/>
          <p:cNvGrpSpPr>
            <a:grpSpLocks/>
          </p:cNvGrpSpPr>
          <p:nvPr/>
        </p:nvGrpSpPr>
        <p:grpSpPr bwMode="auto">
          <a:xfrm>
            <a:off x="2078038" y="3278188"/>
            <a:ext cx="1549400" cy="1409700"/>
            <a:chOff x="1083" y="2883"/>
            <a:chExt cx="976" cy="888"/>
          </a:xfrm>
        </p:grpSpPr>
        <p:sp>
          <p:nvSpPr>
            <p:cNvPr id="42010" name="Text Box 43"/>
            <p:cNvSpPr txBox="1">
              <a:spLocks noChangeArrowheads="1"/>
            </p:cNvSpPr>
            <p:nvPr/>
          </p:nvSpPr>
          <p:spPr bwMode="auto">
            <a:xfrm>
              <a:off x="1339" y="3553"/>
              <a:ext cx="720" cy="218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sz="1600">
                  <a:solidFill>
                    <a:schemeClr val="accent2"/>
                  </a:solidFill>
                  <a:latin typeface="Book Antiqua" panose="02040602050305030304" pitchFamily="18" charset="0"/>
                </a:rPr>
                <a:t>railway</a:t>
              </a:r>
            </a:p>
          </p:txBody>
        </p:sp>
        <p:sp>
          <p:nvSpPr>
            <p:cNvPr id="42011" name="Line 44"/>
            <p:cNvSpPr>
              <a:spLocks noChangeShapeType="1"/>
            </p:cNvSpPr>
            <p:nvPr/>
          </p:nvSpPr>
          <p:spPr bwMode="auto">
            <a:xfrm>
              <a:off x="1083" y="2883"/>
              <a:ext cx="252" cy="78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2" name="Text Box 45"/>
            <p:cNvSpPr txBox="1">
              <a:spLocks noChangeArrowheads="1"/>
            </p:cNvSpPr>
            <p:nvPr/>
          </p:nvSpPr>
          <p:spPr bwMode="auto">
            <a:xfrm>
              <a:off x="1165" y="3282"/>
              <a:ext cx="327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sz="1200">
                  <a:solidFill>
                    <a:schemeClr val="accent2"/>
                  </a:solidFill>
                  <a:latin typeface="Book Antiqua" panose="02040602050305030304" pitchFamily="18" charset="0"/>
                </a:rPr>
                <a:t>land</a:t>
              </a:r>
              <a:endParaRPr lang="en-US" sz="2400">
                <a:solidFill>
                  <a:schemeClr val="accent2"/>
                </a:solidFill>
                <a:latin typeface="Book Antiqua" panose="02040602050305030304" pitchFamily="18" charset="0"/>
              </a:endParaRPr>
            </a:p>
          </p:txBody>
        </p:sp>
      </p:grpSp>
      <p:grpSp>
        <p:nvGrpSpPr>
          <p:cNvPr id="115758" name="Group 46"/>
          <p:cNvGrpSpPr>
            <a:grpSpLocks/>
          </p:cNvGrpSpPr>
          <p:nvPr/>
        </p:nvGrpSpPr>
        <p:grpSpPr bwMode="auto">
          <a:xfrm>
            <a:off x="3170238" y="3381375"/>
            <a:ext cx="1781175" cy="757238"/>
            <a:chOff x="1779" y="2958"/>
            <a:chExt cx="1122" cy="477"/>
          </a:xfrm>
        </p:grpSpPr>
        <p:grpSp>
          <p:nvGrpSpPr>
            <p:cNvPr id="42005" name="Group 47"/>
            <p:cNvGrpSpPr>
              <a:grpSpLocks/>
            </p:cNvGrpSpPr>
            <p:nvPr/>
          </p:nvGrpSpPr>
          <p:grpSpPr bwMode="auto">
            <a:xfrm>
              <a:off x="1779" y="2958"/>
              <a:ext cx="760" cy="477"/>
              <a:chOff x="1779" y="2958"/>
              <a:chExt cx="760" cy="477"/>
            </a:xfrm>
          </p:grpSpPr>
          <p:sp>
            <p:nvSpPr>
              <p:cNvPr id="42007" name="Text Box 48"/>
              <p:cNvSpPr txBox="1">
                <a:spLocks noChangeArrowheads="1"/>
              </p:cNvSpPr>
              <p:nvPr/>
            </p:nvSpPr>
            <p:spPr bwMode="auto">
              <a:xfrm>
                <a:off x="2011" y="3217"/>
                <a:ext cx="528" cy="218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sz="1600">
                    <a:solidFill>
                      <a:schemeClr val="accent2"/>
                    </a:solidFill>
                    <a:latin typeface="Book Antiqua" panose="02040602050305030304" pitchFamily="18" charset="0"/>
                  </a:rPr>
                  <a:t>barge</a:t>
                </a:r>
              </a:p>
            </p:txBody>
          </p:sp>
          <p:sp>
            <p:nvSpPr>
              <p:cNvPr id="42008" name="Line 49"/>
              <p:cNvSpPr>
                <a:spLocks noChangeShapeType="1"/>
              </p:cNvSpPr>
              <p:nvPr/>
            </p:nvSpPr>
            <p:spPr bwMode="auto">
              <a:xfrm>
                <a:off x="1779" y="3181"/>
                <a:ext cx="240" cy="132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009" name="Line 50"/>
              <p:cNvSpPr>
                <a:spLocks noChangeShapeType="1"/>
              </p:cNvSpPr>
              <p:nvPr/>
            </p:nvSpPr>
            <p:spPr bwMode="auto">
              <a:xfrm flipV="1">
                <a:off x="2343" y="2958"/>
                <a:ext cx="185" cy="26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 type="none" w="sm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2006" name="Text Box 51"/>
            <p:cNvSpPr txBox="1">
              <a:spLocks noChangeArrowheads="1"/>
            </p:cNvSpPr>
            <p:nvPr/>
          </p:nvSpPr>
          <p:spPr bwMode="auto">
            <a:xfrm>
              <a:off x="2193" y="3035"/>
              <a:ext cx="708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76200">
                  <a:solidFill>
                    <a:srgbClr val="72FD7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sz="1200">
                  <a:solidFill>
                    <a:schemeClr val="accent2"/>
                  </a:solidFill>
                  <a:latin typeface="Book Antiqua" panose="02040602050305030304" pitchFamily="18" charset="0"/>
                </a:rPr>
                <a:t>mid-stream</a:t>
              </a:r>
              <a:endParaRPr lang="en-US" sz="2400">
                <a:solidFill>
                  <a:schemeClr val="accent2"/>
                </a:solidFill>
                <a:latin typeface="Book Antiqua" panose="02040602050305030304" pitchFamily="18" charset="0"/>
              </a:endParaRPr>
            </a:p>
          </p:txBody>
        </p:sp>
      </p:grpSp>
      <p:grpSp>
        <p:nvGrpSpPr>
          <p:cNvPr id="115764" name="Group 52"/>
          <p:cNvGrpSpPr>
            <a:grpSpLocks/>
          </p:cNvGrpSpPr>
          <p:nvPr/>
        </p:nvGrpSpPr>
        <p:grpSpPr bwMode="auto">
          <a:xfrm>
            <a:off x="2054225" y="3200400"/>
            <a:ext cx="1995488" cy="663575"/>
            <a:chOff x="1066" y="2825"/>
            <a:chExt cx="1257" cy="418"/>
          </a:xfrm>
        </p:grpSpPr>
        <p:sp>
          <p:nvSpPr>
            <p:cNvPr id="42000" name="Text Box 53"/>
            <p:cNvSpPr txBox="1">
              <a:spLocks noChangeArrowheads="1"/>
            </p:cNvSpPr>
            <p:nvPr/>
          </p:nvSpPr>
          <p:spPr bwMode="auto">
            <a:xfrm>
              <a:off x="1339" y="3025"/>
              <a:ext cx="432" cy="218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sz="1600">
                  <a:solidFill>
                    <a:schemeClr val="accent2"/>
                  </a:solidFill>
                  <a:latin typeface="Book Antiqua" panose="02040602050305030304" pitchFamily="18" charset="0"/>
                </a:rPr>
                <a:t>pier</a:t>
              </a:r>
            </a:p>
          </p:txBody>
        </p:sp>
        <p:sp>
          <p:nvSpPr>
            <p:cNvPr id="42001" name="Line 54"/>
            <p:cNvSpPr>
              <a:spLocks noChangeShapeType="1"/>
            </p:cNvSpPr>
            <p:nvPr/>
          </p:nvSpPr>
          <p:spPr bwMode="auto">
            <a:xfrm>
              <a:off x="1096" y="2842"/>
              <a:ext cx="243" cy="297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2" name="Line 55"/>
            <p:cNvSpPr>
              <a:spLocks noChangeShapeType="1"/>
            </p:cNvSpPr>
            <p:nvPr/>
          </p:nvSpPr>
          <p:spPr bwMode="auto">
            <a:xfrm flipV="1">
              <a:off x="1783" y="2825"/>
              <a:ext cx="540" cy="287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3" name="Text Box 56"/>
            <p:cNvSpPr txBox="1">
              <a:spLocks noChangeArrowheads="1"/>
            </p:cNvSpPr>
            <p:nvPr/>
          </p:nvSpPr>
          <p:spPr bwMode="auto">
            <a:xfrm>
              <a:off x="1608" y="2841"/>
              <a:ext cx="708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76200">
                  <a:solidFill>
                    <a:srgbClr val="72FD7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sz="1200">
                  <a:solidFill>
                    <a:schemeClr val="accent2"/>
                  </a:solidFill>
                  <a:latin typeface="Book Antiqua" panose="02040602050305030304" pitchFamily="18" charset="0"/>
                </a:rPr>
                <a:t>bulk goods</a:t>
              </a:r>
              <a:endParaRPr lang="en-US" sz="2400">
                <a:solidFill>
                  <a:schemeClr val="accent2"/>
                </a:solidFill>
                <a:latin typeface="Book Antiqua" panose="02040602050305030304" pitchFamily="18" charset="0"/>
              </a:endParaRPr>
            </a:p>
          </p:txBody>
        </p:sp>
        <p:sp>
          <p:nvSpPr>
            <p:cNvPr id="42004" name="Text Box 57"/>
            <p:cNvSpPr txBox="1">
              <a:spLocks noChangeArrowheads="1"/>
            </p:cNvSpPr>
            <p:nvPr/>
          </p:nvSpPr>
          <p:spPr bwMode="auto">
            <a:xfrm>
              <a:off x="1066" y="2871"/>
              <a:ext cx="299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76200">
                  <a:solidFill>
                    <a:srgbClr val="72FD7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sz="1200">
                  <a:solidFill>
                    <a:schemeClr val="accent2"/>
                  </a:solidFill>
                  <a:latin typeface="Book Antiqua" panose="02040602050305030304" pitchFamily="18" charset="0"/>
                </a:rPr>
                <a:t>sea</a:t>
              </a:r>
              <a:endParaRPr lang="en-US" sz="2400">
                <a:solidFill>
                  <a:schemeClr val="accent2"/>
                </a:solidFill>
                <a:latin typeface="Book Antiqua" panose="02040602050305030304" pitchFamily="18" charset="0"/>
              </a:endParaRPr>
            </a:p>
          </p:txBody>
        </p:sp>
      </p:grpSp>
      <p:pic>
        <p:nvPicPr>
          <p:cNvPr id="115771" name="Picture 59" descr="mtl000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925" y="5040313"/>
            <a:ext cx="2676525" cy="182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dissolv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11571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571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" fill="hold"/>
                                        <p:tgtEl>
                                          <p:spTgt spid="11572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1" fill="hold"/>
                                        <p:tgtEl>
                                          <p:spTgt spid="11573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573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" dur="1" fill="hold"/>
                                        <p:tgtEl>
                                          <p:spTgt spid="11576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576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3" dur="1" fill="hold"/>
                                        <p:tgtEl>
                                          <p:spTgt spid="11575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575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1577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5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1" fill="hold"/>
                                        <p:tgtEl>
                                          <p:spTgt spid="11575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575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8" dur="1" fill="hold"/>
                                        <p:tgtEl>
                                          <p:spTgt spid="11575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575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3" dur="1" fill="hold"/>
                                        <p:tgtEl>
                                          <p:spTgt spid="11574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574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8" dur="1" fill="hold"/>
                                        <p:tgtEl>
                                          <p:spTgt spid="11572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572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3" dur="1" fill="hold"/>
                                        <p:tgtEl>
                                          <p:spTgt spid="11573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573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5" grpId="0" animBg="1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0113"/>
            <a:ext cx="9144000" cy="591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52400" y="152400"/>
            <a:ext cx="8763000" cy="9906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sz="4000" b="1" dirty="0" smtClean="0">
                <a:solidFill>
                  <a:srgbClr val="0000FF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Metaheuristics for Transportation</a:t>
            </a:r>
            <a:endParaRPr lang="en-US" sz="4000" b="0" dirty="0" smtClean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7772400" cy="990600"/>
          </a:xfrm>
        </p:spPr>
        <p:txBody>
          <a:bodyPr/>
          <a:lstStyle/>
          <a:p>
            <a:r>
              <a:rPr lang="en-US" sz="4000" b="1" dirty="0" smtClean="0">
                <a:solidFill>
                  <a:srgbClr val="0000FF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Fuzzy logic for Transportation</a:t>
            </a:r>
            <a:endParaRPr lang="en-US" sz="4000" dirty="0" smtClean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36867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295400"/>
            <a:ext cx="9220200" cy="55562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2" name="Rectangle 12"/>
          <p:cNvSpPr>
            <a:spLocks noChangeArrowheads="1"/>
          </p:cNvSpPr>
          <p:nvPr/>
        </p:nvSpPr>
        <p:spPr bwMode="auto">
          <a:xfrm>
            <a:off x="304800" y="4572000"/>
            <a:ext cx="8229600" cy="1600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1" name="Rectangle 11"/>
          <p:cNvSpPr>
            <a:spLocks noChangeArrowheads="1"/>
          </p:cNvSpPr>
          <p:nvPr/>
        </p:nvSpPr>
        <p:spPr bwMode="auto">
          <a:xfrm>
            <a:off x="381000" y="1371600"/>
            <a:ext cx="8229600" cy="8382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1143000"/>
          </a:xfrm>
        </p:spPr>
        <p:txBody>
          <a:bodyPr/>
          <a:lstStyle/>
          <a:p>
            <a:pPr algn="l"/>
            <a:r>
              <a:rPr lang="en-US" sz="32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</a:t>
            </a:r>
            <a:r>
              <a:rPr lang="en-US" sz="32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Vehicle </a:t>
            </a:r>
            <a:r>
              <a:rPr lang="en-US" sz="32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Routing</a:t>
            </a:r>
            <a:endParaRPr lang="en-US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229600" cy="403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</a:extLst>
        </p:spPr>
        <p:txBody>
          <a:bodyPr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Find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the best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vehicle route(s) to serve a set of orders from customers.</a:t>
            </a:r>
          </a:p>
          <a:p>
            <a:endParaRPr lang="en-US" sz="2400" dirty="0">
              <a:latin typeface="Verdana" panose="020B060403050404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Best route may be</a:t>
            </a:r>
          </a:p>
          <a:p>
            <a:pPr lvl="1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minimum cost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lvl="1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minimum distance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or </a:t>
            </a:r>
          </a:p>
          <a:p>
            <a:pPr lvl="1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minimum travel time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400" dirty="0">
              <a:latin typeface="Verdana" panose="020B060403050404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Orders may be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Delivery from depot to customer.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Pickup at customer and return to depot.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Pickup at one place and deliver to another place.</a:t>
            </a:r>
          </a:p>
        </p:txBody>
      </p:sp>
    </p:spTree>
    <p:extLst>
      <p:ext uri="{BB962C8B-B14F-4D97-AF65-F5344CB8AC3E}">
        <p14:creationId xmlns:p14="http://schemas.microsoft.com/office/powerpoint/2010/main" val="397890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2766" b="5732"/>
          <a:stretch/>
        </p:blipFill>
        <p:spPr>
          <a:xfrm>
            <a:off x="0" y="8467"/>
            <a:ext cx="9110133" cy="684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9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552450" y="228600"/>
            <a:ext cx="8515350" cy="1143000"/>
          </a:xfrm>
        </p:spPr>
        <p:txBody>
          <a:bodyPr/>
          <a:lstStyle/>
          <a:p>
            <a:r>
              <a:rPr lang="en-US" sz="4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Computational Intelligence (CI)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335963" cy="48006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</a:t>
            </a:r>
          </a:p>
          <a:p>
            <a:pPr lvl="1">
              <a:defRPr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set of nature-inspired computational methodologies 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defRPr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address complex real-world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problems</a:t>
            </a:r>
          </a:p>
          <a:p>
            <a:pPr lvl="2">
              <a:defRPr/>
            </a:pP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Transportation Problems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CI</a:t>
            </a:r>
          </a:p>
          <a:p>
            <a:pPr lvl="1">
              <a:defRPr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models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tools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defRPr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intelligence capable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>
              <a:buFont typeface="Wingdings" pitchFamily="2" charset="2"/>
              <a:buChar char="v"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inputting data, </a:t>
            </a:r>
          </a:p>
          <a:p>
            <a:pPr lvl="3">
              <a:buFont typeface="Wingdings" pitchFamily="2" charset="2"/>
              <a:buChar char="v"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processing them, and </a:t>
            </a:r>
          </a:p>
          <a:p>
            <a:pPr lvl="3">
              <a:buFont typeface="Wingdings" pitchFamily="2" charset="2"/>
              <a:buChar char="v"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producing expected results </a:t>
            </a:r>
          </a:p>
        </p:txBody>
      </p:sp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311" y="3545114"/>
            <a:ext cx="1755775" cy="261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7" name="TextBox 3"/>
          <p:cNvSpPr txBox="1">
            <a:spLocks noChangeArrowheads="1"/>
          </p:cNvSpPr>
          <p:nvPr/>
        </p:nvSpPr>
        <p:spPr bwMode="auto">
          <a:xfrm>
            <a:off x="6553199" y="6196149"/>
            <a:ext cx="22860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200" dirty="0" smtClean="0">
                <a:latin typeface="Arial" panose="020B0604020202020204" pitchFamily="34" charset="0"/>
              </a:rPr>
              <a:t>Source: http</a:t>
            </a:r>
            <a:r>
              <a:rPr lang="en-US" sz="1200" dirty="0">
                <a:latin typeface="Arial" panose="020B0604020202020204" pitchFamily="34" charset="0"/>
              </a:rPr>
              <a:t>://ci.cs.up.ac.za/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1143000"/>
          </a:xfrm>
        </p:spPr>
        <p:txBody>
          <a:bodyPr/>
          <a:lstStyle/>
          <a:p>
            <a:pPr algn="l" eaLnBrk="1" hangingPunct="1"/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VRP 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Solutions </a:t>
            </a:r>
            <a:endParaRPr lang="en-US" sz="4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56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04800" y="1447800"/>
            <a:ext cx="8229600" cy="4876800"/>
          </a:xfrm>
          <a:solidFill>
            <a:srgbClr val="FFFFCC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Heuristics</a:t>
            </a:r>
          </a:p>
          <a:p>
            <a:pPr lvl="1" eaLnBrk="1" hangingPunct="1"/>
            <a:r>
              <a:rPr lang="en-US" sz="20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Construction</a:t>
            </a:r>
            <a:r>
              <a:rPr lang="en-US" sz="20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build a feasible route.</a:t>
            </a:r>
          </a:p>
          <a:p>
            <a:pPr lvl="1" eaLnBrk="1" hangingPunct="1"/>
            <a:r>
              <a:rPr lang="en-US" sz="20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</a:t>
            </a:r>
            <a:r>
              <a:rPr lang="en-US" sz="20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improve a feasible route.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2" eaLnBrk="1" hangingPunct="1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Not necessarily optimal, but fast.</a:t>
            </a:r>
          </a:p>
          <a:p>
            <a:pPr lvl="2" eaLnBrk="1" hangingPunct="1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Performance depends on problem.</a:t>
            </a:r>
          </a:p>
          <a:p>
            <a:pPr lvl="2" eaLnBrk="1" hangingPunct="1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Worst case performance may be very poor.</a:t>
            </a:r>
          </a:p>
          <a:p>
            <a:pPr lvl="1" eaLnBrk="1" hangingPunct="1"/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Exact algorithms</a:t>
            </a:r>
          </a:p>
          <a:p>
            <a:pPr lvl="1" eaLnBrk="1" hangingPunct="1"/>
            <a:r>
              <a:rPr lang="en-US" sz="20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Integer programming.</a:t>
            </a:r>
          </a:p>
          <a:p>
            <a:pPr lvl="1" eaLnBrk="1" hangingPunct="1"/>
            <a:r>
              <a:rPr lang="en-US" sz="20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Branch and bound.</a:t>
            </a:r>
          </a:p>
          <a:p>
            <a:pPr lvl="2" eaLnBrk="1" hangingPunct="1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Optimal, but usually slow and applicable for small size problem</a:t>
            </a:r>
          </a:p>
          <a:p>
            <a:pPr lvl="2" eaLnBrk="1" hangingPunct="1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Difficult to include complications.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76200"/>
            <a:ext cx="7772400" cy="838200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Benefits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of VRP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557" t="-2247" r="557" b="10112"/>
          <a:stretch/>
        </p:blipFill>
        <p:spPr>
          <a:xfrm>
            <a:off x="-35293" y="609600"/>
            <a:ext cx="9118600" cy="624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3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7763"/>
          <a:stretch/>
        </p:blipFill>
        <p:spPr>
          <a:xfrm>
            <a:off x="0" y="762000"/>
            <a:ext cx="9144000" cy="608076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696686" y="0"/>
            <a:ext cx="7772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Solutions for VRP 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0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130" y="21389"/>
            <a:ext cx="7772400" cy="740611"/>
          </a:xfrm>
        </p:spPr>
        <p:txBody>
          <a:bodyPr/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Applications of VRP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40" y="1066800"/>
            <a:ext cx="9197340" cy="5715000"/>
          </a:xfrm>
        </p:spPr>
      </p:pic>
    </p:spTree>
    <p:extLst>
      <p:ext uri="{BB962C8B-B14F-4D97-AF65-F5344CB8AC3E}">
        <p14:creationId xmlns:p14="http://schemas.microsoft.com/office/powerpoint/2010/main" val="416309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0" y="0"/>
            <a:ext cx="9144000" cy="503238"/>
          </a:xfrm>
          <a:prstGeom prst="rect">
            <a:avLst/>
          </a:prstGeom>
          <a:gradFill rotWithShape="0">
            <a:gsLst>
              <a:gs pos="0">
                <a:srgbClr val="FFCCFF"/>
              </a:gs>
              <a:gs pos="50000">
                <a:schemeClr val="bg1"/>
              </a:gs>
              <a:gs pos="100000">
                <a:srgbClr val="FFCC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dirty="0" smtClean="0">
                <a:solidFill>
                  <a:srgbClr val="FF0000"/>
                </a:solidFill>
              </a:rPr>
              <a:t>Example: Transportation </a:t>
            </a:r>
            <a:r>
              <a:rPr lang="en-US" dirty="0">
                <a:solidFill>
                  <a:srgbClr val="FF0000"/>
                </a:solidFill>
              </a:rPr>
              <a:t>Management </a:t>
            </a:r>
            <a:r>
              <a:rPr lang="en-US" dirty="0" smtClean="0">
                <a:solidFill>
                  <a:srgbClr val="FF0000"/>
                </a:solidFill>
              </a:rPr>
              <a:t>System</a:t>
            </a:r>
            <a:endParaRPr lang="en-US" b="0" dirty="0">
              <a:solidFill>
                <a:srgbClr val="FF0000"/>
              </a:solidFill>
            </a:endParaRPr>
          </a:p>
        </p:txBody>
      </p:sp>
      <p:sp>
        <p:nvSpPr>
          <p:cNvPr id="72707" name="Rectangle 5"/>
          <p:cNvSpPr>
            <a:spLocks noChangeArrowheads="1"/>
          </p:cNvSpPr>
          <p:nvPr/>
        </p:nvSpPr>
        <p:spPr bwMode="auto">
          <a:xfrm>
            <a:off x="228600" y="515938"/>
            <a:ext cx="3505200" cy="19050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600">
                <a:solidFill>
                  <a:schemeClr val="tx2"/>
                </a:solidFill>
                <a:latin typeface="Arial" panose="020B0604020202020204" pitchFamily="34" charset="0"/>
              </a:rPr>
              <a:t>DATA MANAGEMENT MODULE</a:t>
            </a:r>
            <a:endParaRPr lang="en-US" sz="1600"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Clr>
                <a:schemeClr val="tx2"/>
              </a:buClr>
              <a:buFont typeface="Monotype Sorts" pitchFamily="2" charset="2"/>
              <a:buNone/>
            </a:pPr>
            <a:r>
              <a:rPr lang="en-US" sz="1600" b="0">
                <a:latin typeface="Arial" panose="020B0604020202020204" pitchFamily="34" charset="0"/>
                <a:sym typeface="Wingdings 3" panose="05040102010807070707" pitchFamily="18" charset="2"/>
              </a:rPr>
              <a:t>  </a:t>
            </a:r>
            <a:r>
              <a:rPr lang="en-US" sz="1600" b="0">
                <a:latin typeface="Arial" panose="020B0604020202020204" pitchFamily="34" charset="0"/>
              </a:rPr>
              <a:t>General file</a:t>
            </a:r>
          </a:p>
          <a:p>
            <a:pPr>
              <a:lnSpc>
                <a:spcPct val="120000"/>
              </a:lnSpc>
              <a:spcBef>
                <a:spcPct val="0"/>
              </a:spcBef>
              <a:buClr>
                <a:schemeClr val="tx2"/>
              </a:buClr>
              <a:buFont typeface="Monotype Sorts" pitchFamily="2" charset="2"/>
              <a:buNone/>
            </a:pPr>
            <a:r>
              <a:rPr lang="en-US" sz="1600" b="0">
                <a:latin typeface="Arial" panose="020B0604020202020204" pitchFamily="34" charset="0"/>
                <a:sym typeface="Wingdings 3" panose="05040102010807070707" pitchFamily="18" charset="2"/>
              </a:rPr>
              <a:t></a:t>
            </a:r>
            <a:r>
              <a:rPr lang="en-US" sz="1600" b="0">
                <a:latin typeface="Arial" panose="020B0604020202020204" pitchFamily="34" charset="0"/>
              </a:rPr>
              <a:t>  Depot Data File</a:t>
            </a:r>
          </a:p>
          <a:p>
            <a:pPr>
              <a:lnSpc>
                <a:spcPct val="120000"/>
              </a:lnSpc>
              <a:spcBef>
                <a:spcPct val="0"/>
              </a:spcBef>
              <a:buClr>
                <a:schemeClr val="tx2"/>
              </a:buClr>
              <a:buFont typeface="Monotype Sorts" pitchFamily="2" charset="2"/>
              <a:buNone/>
            </a:pPr>
            <a:r>
              <a:rPr lang="en-US" sz="1600" b="0">
                <a:latin typeface="Arial" panose="020B0604020202020204" pitchFamily="34" charset="0"/>
                <a:sym typeface="Wingdings 3" panose="05040102010807070707" pitchFamily="18" charset="2"/>
              </a:rPr>
              <a:t></a:t>
            </a:r>
            <a:r>
              <a:rPr lang="en-US" sz="1600" b="0">
                <a:latin typeface="Arial" panose="020B0604020202020204" pitchFamily="34" charset="0"/>
              </a:rPr>
              <a:t>  Vehicle  Data File</a:t>
            </a:r>
          </a:p>
          <a:p>
            <a:pPr>
              <a:lnSpc>
                <a:spcPct val="120000"/>
              </a:lnSpc>
              <a:spcBef>
                <a:spcPct val="0"/>
              </a:spcBef>
              <a:buClr>
                <a:schemeClr val="tx2"/>
              </a:buClr>
              <a:buFont typeface="Monotype Sorts" pitchFamily="2" charset="2"/>
              <a:buNone/>
            </a:pPr>
            <a:r>
              <a:rPr lang="en-US" sz="1600" b="0">
                <a:latin typeface="Arial" panose="020B0604020202020204" pitchFamily="34" charset="0"/>
                <a:sym typeface="Wingdings 3" panose="05040102010807070707" pitchFamily="18" charset="2"/>
              </a:rPr>
              <a:t></a:t>
            </a:r>
            <a:r>
              <a:rPr lang="en-US" sz="1600" b="0">
                <a:latin typeface="Arial" panose="020B0604020202020204" pitchFamily="34" charset="0"/>
              </a:rPr>
              <a:t>  Pickup point Demand  Data File</a:t>
            </a:r>
          </a:p>
          <a:p>
            <a:pPr>
              <a:lnSpc>
                <a:spcPct val="120000"/>
              </a:lnSpc>
              <a:spcBef>
                <a:spcPct val="0"/>
              </a:spcBef>
              <a:buClr>
                <a:schemeClr val="tx2"/>
              </a:buClr>
              <a:buFont typeface="Monotype Sorts" pitchFamily="2" charset="2"/>
              <a:buNone/>
            </a:pPr>
            <a:r>
              <a:rPr lang="en-US" sz="1600" b="0">
                <a:latin typeface="Arial" panose="020B0604020202020204" pitchFamily="34" charset="0"/>
                <a:sym typeface="Wingdings 3" panose="05040102010807070707" pitchFamily="18" charset="2"/>
              </a:rPr>
              <a:t></a:t>
            </a:r>
            <a:r>
              <a:rPr lang="en-US" sz="1600" b="0">
                <a:latin typeface="Arial" panose="020B0604020202020204" pitchFamily="34" charset="0"/>
              </a:rPr>
              <a:t>  Inter-Stop Distance  Data File</a:t>
            </a:r>
          </a:p>
        </p:txBody>
      </p:sp>
      <p:sp>
        <p:nvSpPr>
          <p:cNvPr id="72708" name="Line 6"/>
          <p:cNvSpPr>
            <a:spLocks noChangeShapeType="1"/>
          </p:cNvSpPr>
          <p:nvPr/>
        </p:nvSpPr>
        <p:spPr bwMode="auto">
          <a:xfrm>
            <a:off x="304800" y="1371600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09" name="Line 7"/>
          <p:cNvSpPr>
            <a:spLocks noChangeShapeType="1"/>
          </p:cNvSpPr>
          <p:nvPr/>
        </p:nvSpPr>
        <p:spPr bwMode="auto">
          <a:xfrm>
            <a:off x="228600" y="838200"/>
            <a:ext cx="3505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10" name="Rectangle 8"/>
          <p:cNvSpPr>
            <a:spLocks noChangeArrowheads="1"/>
          </p:cNvSpPr>
          <p:nvPr/>
        </p:nvSpPr>
        <p:spPr bwMode="auto">
          <a:xfrm>
            <a:off x="4876800" y="533400"/>
            <a:ext cx="3810000" cy="18288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600">
                <a:solidFill>
                  <a:schemeClr val="tx2"/>
                </a:solidFill>
                <a:latin typeface="Arial" panose="020B0604020202020204" pitchFamily="34" charset="0"/>
              </a:rPr>
              <a:t>MODEL MANAGEMENT MODULE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sz="1600" b="0">
              <a:latin typeface="Arial" panose="020B0604020202020204" pitchFamily="34" charset="0"/>
              <a:sym typeface="Wingdings 3" panose="05040102010807070707" pitchFamily="18" charset="2"/>
            </a:endParaRPr>
          </a:p>
          <a:p>
            <a:pPr>
              <a:lnSpc>
                <a:spcPct val="135000"/>
              </a:lnSpc>
              <a:spcBef>
                <a:spcPct val="0"/>
              </a:spcBef>
              <a:buFontTx/>
              <a:buNone/>
            </a:pPr>
            <a:r>
              <a:rPr lang="en-US" sz="1600" b="0">
                <a:latin typeface="Arial" panose="020B0604020202020204" pitchFamily="34" charset="0"/>
                <a:sym typeface="Wingdings 3" panose="05040102010807070707" pitchFamily="18" charset="2"/>
              </a:rPr>
              <a:t></a:t>
            </a:r>
            <a:r>
              <a:rPr lang="en-US" sz="1600" b="0">
                <a:latin typeface="Arial" panose="020B0604020202020204" pitchFamily="34" charset="0"/>
              </a:rPr>
              <a:t>  Heuristic  Procedures</a:t>
            </a:r>
          </a:p>
          <a:p>
            <a:pPr>
              <a:lnSpc>
                <a:spcPct val="135000"/>
              </a:lnSpc>
              <a:spcBef>
                <a:spcPct val="0"/>
              </a:spcBef>
              <a:buClr>
                <a:schemeClr val="tx2"/>
              </a:buClr>
              <a:buFont typeface="Monotype Sorts" pitchFamily="2" charset="2"/>
              <a:buNone/>
            </a:pPr>
            <a:r>
              <a:rPr lang="en-US" sz="1600" b="0">
                <a:latin typeface="Arial" panose="020B0604020202020204" pitchFamily="34" charset="0"/>
                <a:sym typeface="Wingdings 3" panose="05040102010807070707" pitchFamily="18" charset="2"/>
              </a:rPr>
              <a:t></a:t>
            </a:r>
            <a:r>
              <a:rPr lang="en-US" sz="1600" b="0">
                <a:latin typeface="Arial" panose="020B0604020202020204" pitchFamily="34" charset="0"/>
              </a:rPr>
              <a:t>  Simulation Model</a:t>
            </a:r>
          </a:p>
        </p:txBody>
      </p:sp>
      <p:sp>
        <p:nvSpPr>
          <p:cNvPr id="72711" name="Rectangle 9"/>
          <p:cNvSpPr>
            <a:spLocks noChangeArrowheads="1"/>
          </p:cNvSpPr>
          <p:nvPr/>
        </p:nvSpPr>
        <p:spPr bwMode="auto">
          <a:xfrm>
            <a:off x="2674938" y="2667000"/>
            <a:ext cx="3733800" cy="19050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REPORT MANAGEMENT MODULE</a:t>
            </a:r>
            <a:endParaRPr lang="en-US" sz="16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chemeClr val="tx2"/>
              </a:buClr>
              <a:buFont typeface="Monotype Sorts" pitchFamily="2" charset="2"/>
              <a:buNone/>
            </a:pPr>
            <a:r>
              <a:rPr lang="en-US" sz="1600" b="0" dirty="0">
                <a:latin typeface="Arial" panose="020B0604020202020204" pitchFamily="34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tx2"/>
              </a:buClr>
              <a:buFont typeface="Monotype Sorts" pitchFamily="2" charset="2"/>
              <a:buNone/>
            </a:pPr>
            <a:r>
              <a:rPr lang="en-US" sz="1800" b="0" dirty="0">
                <a:latin typeface="Arial" panose="020B0604020202020204" pitchFamily="34" charset="0"/>
                <a:sym typeface="Wingdings 3" panose="05040102010807070707" pitchFamily="18" charset="2"/>
              </a:rPr>
              <a:t></a:t>
            </a:r>
            <a:r>
              <a:rPr lang="en-US" sz="1600" b="0" dirty="0">
                <a:latin typeface="Arial" panose="020B0604020202020204" pitchFamily="34" charset="0"/>
              </a:rPr>
              <a:t>  Details of  Route Sequence</a:t>
            </a:r>
          </a:p>
          <a:p>
            <a:pPr>
              <a:spcBef>
                <a:spcPct val="0"/>
              </a:spcBef>
              <a:buClr>
                <a:schemeClr val="tx2"/>
              </a:buClr>
              <a:buFont typeface="Monotype Sorts" pitchFamily="2" charset="2"/>
              <a:buNone/>
            </a:pPr>
            <a:r>
              <a:rPr lang="en-US" sz="1800" b="0" dirty="0">
                <a:latin typeface="Arial" panose="020B0604020202020204" pitchFamily="34" charset="0"/>
                <a:sym typeface="Wingdings 3" panose="05040102010807070707" pitchFamily="18" charset="2"/>
              </a:rPr>
              <a:t></a:t>
            </a:r>
            <a:r>
              <a:rPr lang="en-US" sz="1600" b="0" dirty="0">
                <a:latin typeface="Arial" panose="020B0604020202020204" pitchFamily="34" charset="0"/>
              </a:rPr>
              <a:t>  Summary of Routes</a:t>
            </a:r>
          </a:p>
          <a:p>
            <a:pPr>
              <a:spcBef>
                <a:spcPct val="0"/>
              </a:spcBef>
              <a:buClr>
                <a:schemeClr val="tx2"/>
              </a:buClr>
              <a:buFont typeface="Monotype Sorts" pitchFamily="2" charset="2"/>
              <a:buNone/>
            </a:pPr>
            <a:r>
              <a:rPr lang="en-US" sz="1800" b="0" dirty="0">
                <a:latin typeface="Arial" panose="020B0604020202020204" pitchFamily="34" charset="0"/>
                <a:sym typeface="Wingdings 3" panose="05040102010807070707" pitchFamily="18" charset="2"/>
              </a:rPr>
              <a:t></a:t>
            </a:r>
            <a:r>
              <a:rPr lang="en-US" sz="1600" b="0" dirty="0">
                <a:latin typeface="Arial" panose="020B0604020202020204" pitchFamily="34" charset="0"/>
              </a:rPr>
              <a:t>  Overall Summary of Routes</a:t>
            </a:r>
          </a:p>
          <a:p>
            <a:pPr>
              <a:spcBef>
                <a:spcPct val="0"/>
              </a:spcBef>
              <a:buClr>
                <a:schemeClr val="tx2"/>
              </a:buClr>
              <a:buFont typeface="Monotype Sorts" pitchFamily="2" charset="2"/>
              <a:buNone/>
            </a:pPr>
            <a:r>
              <a:rPr lang="en-US" sz="1800" b="0" dirty="0">
                <a:latin typeface="Arial" panose="020B0604020202020204" pitchFamily="34" charset="0"/>
                <a:sym typeface="Wingdings 3" panose="05040102010807070707" pitchFamily="18" charset="2"/>
              </a:rPr>
              <a:t></a:t>
            </a:r>
            <a:r>
              <a:rPr lang="en-US" sz="1600" b="0" dirty="0">
                <a:latin typeface="Arial" panose="020B0604020202020204" pitchFamily="34" charset="0"/>
              </a:rPr>
              <a:t>  Depot wise Route Allocation</a:t>
            </a:r>
          </a:p>
          <a:p>
            <a:pPr>
              <a:spcBef>
                <a:spcPct val="0"/>
              </a:spcBef>
              <a:buClr>
                <a:schemeClr val="tx2"/>
              </a:buClr>
              <a:buFont typeface="Monotype Sorts" pitchFamily="2" charset="2"/>
              <a:buNone/>
            </a:pPr>
            <a:r>
              <a:rPr lang="en-US" sz="1800" b="0" dirty="0">
                <a:latin typeface="Arial" panose="020B0604020202020204" pitchFamily="34" charset="0"/>
                <a:sym typeface="Wingdings 3" panose="05040102010807070707" pitchFamily="18" charset="2"/>
              </a:rPr>
              <a:t></a:t>
            </a:r>
            <a:r>
              <a:rPr lang="en-US" sz="1600" b="0" dirty="0">
                <a:latin typeface="Arial" panose="020B0604020202020204" pitchFamily="34" charset="0"/>
              </a:rPr>
              <a:t>  Vehicle Type wise Route Allocation</a:t>
            </a:r>
          </a:p>
        </p:txBody>
      </p:sp>
      <p:sp>
        <p:nvSpPr>
          <p:cNvPr id="72712" name="Line 10"/>
          <p:cNvSpPr>
            <a:spLocks noChangeShapeType="1"/>
          </p:cNvSpPr>
          <p:nvPr/>
        </p:nvSpPr>
        <p:spPr bwMode="auto">
          <a:xfrm>
            <a:off x="4900613" y="927100"/>
            <a:ext cx="381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13" name="Line 11"/>
          <p:cNvSpPr>
            <a:spLocks noChangeShapeType="1"/>
          </p:cNvSpPr>
          <p:nvPr/>
        </p:nvSpPr>
        <p:spPr bwMode="auto">
          <a:xfrm>
            <a:off x="2679700" y="3065463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14" name="Rectangle 12"/>
          <p:cNvSpPr>
            <a:spLocks noChangeArrowheads="1"/>
          </p:cNvSpPr>
          <p:nvPr/>
        </p:nvSpPr>
        <p:spPr bwMode="auto">
          <a:xfrm>
            <a:off x="3541713" y="4800600"/>
            <a:ext cx="2209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sz="1800" b="0"/>
              <a:t> </a:t>
            </a:r>
            <a:r>
              <a:rPr lang="en-US" sz="1600">
                <a:solidFill>
                  <a:schemeClr val="tx2"/>
                </a:solidFill>
                <a:latin typeface="Arial" panose="020B0604020202020204" pitchFamily="34" charset="0"/>
              </a:rPr>
              <a:t>CONTROL MODULE</a:t>
            </a:r>
            <a:r>
              <a:rPr lang="en-US" sz="1800" b="0"/>
              <a:t> </a:t>
            </a:r>
          </a:p>
        </p:txBody>
      </p:sp>
      <p:sp>
        <p:nvSpPr>
          <p:cNvPr id="72715" name="Rectangle 13"/>
          <p:cNvSpPr>
            <a:spLocks noChangeArrowheads="1"/>
          </p:cNvSpPr>
          <p:nvPr/>
        </p:nvSpPr>
        <p:spPr bwMode="auto">
          <a:xfrm>
            <a:off x="3471863" y="5486400"/>
            <a:ext cx="23622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sz="1800" b="0"/>
              <a:t> </a:t>
            </a:r>
            <a:r>
              <a:rPr lang="en-US" sz="1600">
                <a:solidFill>
                  <a:schemeClr val="tx2"/>
                </a:solidFill>
                <a:latin typeface="Arial" panose="020B0604020202020204" pitchFamily="34" charset="0"/>
              </a:rPr>
              <a:t>COMPUTER SYSTEM</a:t>
            </a:r>
            <a:r>
              <a:rPr lang="en-US" sz="1800" b="0"/>
              <a:t> </a:t>
            </a:r>
          </a:p>
        </p:txBody>
      </p:sp>
      <p:sp>
        <p:nvSpPr>
          <p:cNvPr id="72716" name="Rectangle 14"/>
          <p:cNvSpPr>
            <a:spLocks noChangeArrowheads="1"/>
          </p:cNvSpPr>
          <p:nvPr/>
        </p:nvSpPr>
        <p:spPr bwMode="auto">
          <a:xfrm>
            <a:off x="3559175" y="6248400"/>
            <a:ext cx="2209800" cy="457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sz="1800"/>
              <a:t> </a:t>
            </a:r>
            <a:r>
              <a:rPr lang="en-US" sz="1600">
                <a:solidFill>
                  <a:schemeClr val="tx2"/>
                </a:solidFill>
                <a:latin typeface="Arial" panose="020B0604020202020204" pitchFamily="34" charset="0"/>
              </a:rPr>
              <a:t>USER</a:t>
            </a:r>
            <a:r>
              <a:rPr lang="en-US" sz="1600" b="0">
                <a:solidFill>
                  <a:schemeClr val="tx2"/>
                </a:solidFill>
                <a:latin typeface="Arial" panose="020B0604020202020204" pitchFamily="34" charset="0"/>
              </a:rPr>
              <a:t> </a:t>
            </a:r>
            <a:endParaRPr lang="en-US" sz="1600" b="0">
              <a:latin typeface="Arial" panose="020B0604020202020204" pitchFamily="34" charset="0"/>
            </a:endParaRPr>
          </a:p>
        </p:txBody>
      </p:sp>
      <p:sp>
        <p:nvSpPr>
          <p:cNvPr id="72717" name="Line 15"/>
          <p:cNvSpPr>
            <a:spLocks noChangeShapeType="1"/>
          </p:cNvSpPr>
          <p:nvPr/>
        </p:nvSpPr>
        <p:spPr bwMode="auto">
          <a:xfrm>
            <a:off x="3733800" y="1447800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18" name="Line 17"/>
          <p:cNvSpPr>
            <a:spLocks noChangeShapeType="1"/>
          </p:cNvSpPr>
          <p:nvPr/>
        </p:nvSpPr>
        <p:spPr bwMode="auto">
          <a:xfrm>
            <a:off x="5334000" y="2362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19" name="Line 18"/>
          <p:cNvSpPr>
            <a:spLocks noChangeShapeType="1"/>
          </p:cNvSpPr>
          <p:nvPr/>
        </p:nvSpPr>
        <p:spPr bwMode="auto">
          <a:xfrm>
            <a:off x="1219200" y="3810000"/>
            <a:ext cx="1462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20" name="Line 19"/>
          <p:cNvSpPr>
            <a:spLocks noChangeShapeType="1"/>
          </p:cNvSpPr>
          <p:nvPr/>
        </p:nvSpPr>
        <p:spPr bwMode="auto">
          <a:xfrm flipV="1">
            <a:off x="1219200" y="2438400"/>
            <a:ext cx="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21" name="Line 20"/>
          <p:cNvSpPr>
            <a:spLocks noChangeShapeType="1"/>
          </p:cNvSpPr>
          <p:nvPr/>
        </p:nvSpPr>
        <p:spPr bwMode="auto">
          <a:xfrm flipV="1">
            <a:off x="8153400" y="2362200"/>
            <a:ext cx="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22" name="Line 21"/>
          <p:cNvSpPr>
            <a:spLocks noChangeShapeType="1"/>
          </p:cNvSpPr>
          <p:nvPr/>
        </p:nvSpPr>
        <p:spPr bwMode="auto">
          <a:xfrm flipH="1">
            <a:off x="6426200" y="3733800"/>
            <a:ext cx="1719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23" name="Line 22"/>
          <p:cNvSpPr>
            <a:spLocks noChangeShapeType="1"/>
          </p:cNvSpPr>
          <p:nvPr/>
        </p:nvSpPr>
        <p:spPr bwMode="auto">
          <a:xfrm>
            <a:off x="4648200" y="45720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24" name="Line 23"/>
          <p:cNvSpPr>
            <a:spLocks noChangeShapeType="1"/>
          </p:cNvSpPr>
          <p:nvPr/>
        </p:nvSpPr>
        <p:spPr bwMode="auto">
          <a:xfrm>
            <a:off x="4648200" y="52578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25" name="Line 24"/>
          <p:cNvSpPr>
            <a:spLocks noChangeShapeType="1"/>
          </p:cNvSpPr>
          <p:nvPr/>
        </p:nvSpPr>
        <p:spPr bwMode="auto">
          <a:xfrm>
            <a:off x="4648200" y="5943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26" name="Line 25"/>
          <p:cNvSpPr>
            <a:spLocks noChangeShapeType="1"/>
          </p:cNvSpPr>
          <p:nvPr/>
        </p:nvSpPr>
        <p:spPr bwMode="auto">
          <a:xfrm>
            <a:off x="3429000" y="238601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" y="4946650"/>
            <a:ext cx="2705007" cy="18573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943" y="4970463"/>
            <a:ext cx="2970057" cy="19035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1143000"/>
          </a:xfrm>
        </p:spPr>
        <p:txBody>
          <a:bodyPr/>
          <a:lstStyle/>
          <a:p>
            <a:pPr algn="l"/>
            <a:r>
              <a:rPr lang="en-US" sz="48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Vehicle </a:t>
            </a:r>
            <a:r>
              <a:rPr lang="en-US" sz="48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Routing</a:t>
            </a:r>
            <a:endParaRPr lang="en-US" sz="6600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4800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</a:extLst>
        </p:spPr>
        <p:txBody>
          <a:bodyPr/>
          <a:lstStyle/>
          <a:p>
            <a:pPr>
              <a:spcBef>
                <a:spcPct val="10000"/>
              </a:spcBef>
            </a:pPr>
            <a:r>
              <a:rPr lang="en-US" sz="2400" dirty="0">
                <a:latin typeface="Verdana" panose="020B0604030504040204" pitchFamily="34" charset="0"/>
              </a:rPr>
              <a:t>Setup and Model.</a:t>
            </a:r>
          </a:p>
          <a:p>
            <a:pPr>
              <a:spcBef>
                <a:spcPct val="10000"/>
              </a:spcBef>
            </a:pPr>
            <a:endParaRPr lang="en-US" sz="2400" dirty="0">
              <a:latin typeface="Verdana" panose="020B0604030504040204" pitchFamily="34" charset="0"/>
            </a:endParaRPr>
          </a:p>
          <a:p>
            <a:pPr>
              <a:spcBef>
                <a:spcPct val="10000"/>
              </a:spcBef>
            </a:pPr>
            <a:r>
              <a:rPr lang="en-US" sz="2400" dirty="0">
                <a:latin typeface="Verdana" panose="020B0604030504040204" pitchFamily="34" charset="0"/>
              </a:rPr>
              <a:t>Problem Variety.</a:t>
            </a:r>
          </a:p>
          <a:p>
            <a:pPr lvl="1">
              <a:spcBef>
                <a:spcPct val="10000"/>
              </a:spcBef>
            </a:pPr>
            <a:r>
              <a:rPr lang="en-US" sz="2000" dirty="0">
                <a:latin typeface="Verdana" panose="020B0604030504040204" pitchFamily="34" charset="0"/>
              </a:rPr>
              <a:t>Pure Pickup or Delivery Problems.</a:t>
            </a:r>
          </a:p>
          <a:p>
            <a:pPr lvl="1">
              <a:spcBef>
                <a:spcPct val="10000"/>
              </a:spcBef>
            </a:pPr>
            <a:r>
              <a:rPr lang="en-US" sz="2000" dirty="0">
                <a:latin typeface="Verdana" panose="020B0604030504040204" pitchFamily="34" charset="0"/>
              </a:rPr>
              <a:t>Mixed Pickups and Deliveries.</a:t>
            </a:r>
          </a:p>
          <a:p>
            <a:pPr lvl="1">
              <a:spcBef>
                <a:spcPct val="10000"/>
              </a:spcBef>
            </a:pPr>
            <a:r>
              <a:rPr lang="en-US" sz="2000" dirty="0">
                <a:latin typeface="Verdana" panose="020B0604030504040204" pitchFamily="34" charset="0"/>
              </a:rPr>
              <a:t>Pickup-Delivery Problems.</a:t>
            </a:r>
          </a:p>
          <a:p>
            <a:pPr lvl="1">
              <a:spcBef>
                <a:spcPct val="10000"/>
              </a:spcBef>
            </a:pPr>
            <a:r>
              <a:rPr lang="en-US" sz="2000" dirty="0">
                <a:latin typeface="Verdana" panose="020B0604030504040204" pitchFamily="34" charset="0"/>
              </a:rPr>
              <a:t>Backhauls.</a:t>
            </a:r>
          </a:p>
          <a:p>
            <a:pPr lvl="1">
              <a:spcBef>
                <a:spcPct val="10000"/>
              </a:spcBef>
            </a:pPr>
            <a:r>
              <a:rPr lang="en-US" sz="2000" dirty="0">
                <a:latin typeface="Verdana" panose="020B0604030504040204" pitchFamily="34" charset="0"/>
              </a:rPr>
              <a:t>Complications.</a:t>
            </a:r>
          </a:p>
          <a:p>
            <a:pPr>
              <a:spcBef>
                <a:spcPct val="10000"/>
              </a:spcBef>
            </a:pPr>
            <a:endParaRPr lang="en-US" sz="2400" dirty="0">
              <a:latin typeface="Verdana" panose="020B0604030504040204" pitchFamily="34" charset="0"/>
            </a:endParaRPr>
          </a:p>
          <a:p>
            <a:pPr>
              <a:spcBef>
                <a:spcPct val="10000"/>
              </a:spcBef>
            </a:pPr>
            <a:r>
              <a:rPr lang="en-US" sz="2400" dirty="0">
                <a:latin typeface="Verdana" panose="020B0604030504040204" pitchFamily="34" charset="0"/>
              </a:rPr>
              <a:t>Simplest Model: TSP	</a:t>
            </a:r>
          </a:p>
          <a:p>
            <a:pPr lvl="1">
              <a:spcBef>
                <a:spcPct val="10000"/>
              </a:spcBef>
            </a:pPr>
            <a:r>
              <a:rPr lang="en-US" sz="2000" dirty="0">
                <a:latin typeface="Verdana" panose="020B0604030504040204" pitchFamily="34" charset="0"/>
              </a:rPr>
              <a:t>Heuristics.</a:t>
            </a:r>
          </a:p>
          <a:p>
            <a:pPr lvl="1">
              <a:spcBef>
                <a:spcPct val="10000"/>
              </a:spcBef>
            </a:pPr>
            <a:r>
              <a:rPr lang="en-US" sz="2000" dirty="0">
                <a:latin typeface="Verdana" panose="020B0604030504040204" pitchFamily="34" charset="0"/>
              </a:rPr>
              <a:t>Optimal methods.</a:t>
            </a:r>
          </a:p>
        </p:txBody>
      </p:sp>
      <p:sp>
        <p:nvSpPr>
          <p:cNvPr id="183300" name="Line 4"/>
          <p:cNvSpPr>
            <a:spLocks noChangeShapeType="1"/>
          </p:cNvSpPr>
          <p:nvPr/>
        </p:nvSpPr>
        <p:spPr bwMode="auto">
          <a:xfrm>
            <a:off x="685800" y="1219200"/>
            <a:ext cx="7239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453" y="4004111"/>
            <a:ext cx="3756166" cy="207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3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ChangeArrowheads="1"/>
          </p:cNvSpPr>
          <p:nvPr/>
        </p:nvSpPr>
        <p:spPr bwMode="auto">
          <a:xfrm>
            <a:off x="533400" y="3276600"/>
            <a:ext cx="7772400" cy="2819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979" name="Rectangle 3"/>
          <p:cNvSpPr>
            <a:spLocks noChangeArrowheads="1"/>
          </p:cNvSpPr>
          <p:nvPr/>
        </p:nvSpPr>
        <p:spPr bwMode="auto">
          <a:xfrm>
            <a:off x="533400" y="1600200"/>
            <a:ext cx="7772400" cy="9144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980" name="Rectangle 4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pPr algn="l"/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General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Setup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981" name="Line 5"/>
          <p:cNvSpPr>
            <a:spLocks noChangeShapeType="1"/>
          </p:cNvSpPr>
          <p:nvPr/>
        </p:nvSpPr>
        <p:spPr bwMode="auto">
          <a:xfrm>
            <a:off x="685800" y="1219200"/>
            <a:ext cx="32004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982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8229600" cy="4038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</a:extLst>
        </p:spPr>
        <p:txBody>
          <a:bodyPr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Assign customer orders to vehicle routes (designing routes).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Verdana" panose="020B060403050404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Assign vehicles to routes.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Assigned vehicle must be compatible with customers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orders on a route.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Assign drivers to vehicles.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Assigned driver must be compatible with vehicle.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Assign tractors to trailers.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Tractors must be compatible with trailers.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8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7" name="Rectangle 3"/>
          <p:cNvSpPr>
            <a:spLocks noChangeArrowheads="1"/>
          </p:cNvSpPr>
          <p:nvPr/>
        </p:nvSpPr>
        <p:spPr bwMode="auto">
          <a:xfrm>
            <a:off x="533400" y="1600200"/>
            <a:ext cx="4572000" cy="41148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748" name="Rectangle 4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pPr algn="l"/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9749" name="Line 5"/>
          <p:cNvSpPr>
            <a:spLocks noChangeShapeType="1"/>
          </p:cNvSpPr>
          <p:nvPr/>
        </p:nvSpPr>
        <p:spPr bwMode="auto">
          <a:xfrm>
            <a:off x="685800" y="1219200"/>
            <a:ext cx="32004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7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4724400" cy="35814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</a:extLst>
        </p:spPr>
        <p:txBody>
          <a:bodyPr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Nodes: physical locations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Depot.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Customers.</a:t>
            </a:r>
          </a:p>
          <a:p>
            <a:pPr lvl="1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Arcs or Links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Transportation links.</a:t>
            </a:r>
          </a:p>
          <a:p>
            <a:pPr lvl="1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Number on each arc represents cost, distance, or travel time.</a:t>
            </a:r>
          </a:p>
        </p:txBody>
      </p:sp>
      <p:grpSp>
        <p:nvGrpSpPr>
          <p:cNvPr id="159798" name="Group 54"/>
          <p:cNvGrpSpPr>
            <a:grpSpLocks/>
          </p:cNvGrpSpPr>
          <p:nvPr/>
        </p:nvGrpSpPr>
        <p:grpSpPr bwMode="auto">
          <a:xfrm>
            <a:off x="5486400" y="2209800"/>
            <a:ext cx="3200400" cy="2895600"/>
            <a:chOff x="3456" y="1392"/>
            <a:chExt cx="2016" cy="1824"/>
          </a:xfrm>
        </p:grpSpPr>
        <p:sp>
          <p:nvSpPr>
            <p:cNvPr id="159751" name="Rectangle 7"/>
            <p:cNvSpPr>
              <a:spLocks noChangeArrowheads="1"/>
            </p:cNvSpPr>
            <p:nvPr/>
          </p:nvSpPr>
          <p:spPr bwMode="auto">
            <a:xfrm>
              <a:off x="3888" y="2064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752" name="Oval 8"/>
            <p:cNvSpPr>
              <a:spLocks noChangeArrowheads="1"/>
            </p:cNvSpPr>
            <p:nvPr/>
          </p:nvSpPr>
          <p:spPr bwMode="auto">
            <a:xfrm>
              <a:off x="3888" y="1632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754" name="Oval 10"/>
            <p:cNvSpPr>
              <a:spLocks noChangeArrowheads="1"/>
            </p:cNvSpPr>
            <p:nvPr/>
          </p:nvSpPr>
          <p:spPr bwMode="auto">
            <a:xfrm>
              <a:off x="4800" y="3120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755" name="Oval 11"/>
            <p:cNvSpPr>
              <a:spLocks noChangeArrowheads="1"/>
            </p:cNvSpPr>
            <p:nvPr/>
          </p:nvSpPr>
          <p:spPr bwMode="auto">
            <a:xfrm>
              <a:off x="4896" y="1392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757" name="Oval 13"/>
            <p:cNvSpPr>
              <a:spLocks noChangeArrowheads="1"/>
            </p:cNvSpPr>
            <p:nvPr/>
          </p:nvSpPr>
          <p:spPr bwMode="auto">
            <a:xfrm>
              <a:off x="5376" y="2400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766" name="Text Box 22"/>
            <p:cNvSpPr txBox="1">
              <a:spLocks noChangeArrowheads="1"/>
            </p:cNvSpPr>
            <p:nvPr/>
          </p:nvSpPr>
          <p:spPr bwMode="auto">
            <a:xfrm>
              <a:off x="3456" y="2064"/>
              <a:ext cx="4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1">
                  <a:latin typeface="Arial Narrow" panose="020B0606020202030204" pitchFamily="34" charset="0"/>
                </a:rPr>
                <a:t>depot</a:t>
              </a:r>
              <a:endParaRPr lang="en-US"/>
            </a:p>
          </p:txBody>
        </p:sp>
      </p:grpSp>
      <p:grpSp>
        <p:nvGrpSpPr>
          <p:cNvPr id="159801" name="Group 57"/>
          <p:cNvGrpSpPr>
            <a:grpSpLocks/>
          </p:cNvGrpSpPr>
          <p:nvPr/>
        </p:nvGrpSpPr>
        <p:grpSpPr bwMode="auto">
          <a:xfrm>
            <a:off x="6248400" y="2286000"/>
            <a:ext cx="2362200" cy="2743200"/>
            <a:chOff x="3936" y="1440"/>
            <a:chExt cx="1488" cy="1728"/>
          </a:xfrm>
        </p:grpSpPr>
        <p:grpSp>
          <p:nvGrpSpPr>
            <p:cNvPr id="159799" name="Group 55"/>
            <p:cNvGrpSpPr>
              <a:grpSpLocks/>
            </p:cNvGrpSpPr>
            <p:nvPr/>
          </p:nvGrpSpPr>
          <p:grpSpPr bwMode="auto">
            <a:xfrm>
              <a:off x="3936" y="1440"/>
              <a:ext cx="1488" cy="1728"/>
              <a:chOff x="3936" y="1440"/>
              <a:chExt cx="1488" cy="1728"/>
            </a:xfrm>
          </p:grpSpPr>
          <p:sp>
            <p:nvSpPr>
              <p:cNvPr id="159769" name="Line 25"/>
              <p:cNvSpPr>
                <a:spLocks noChangeShapeType="1"/>
              </p:cNvSpPr>
              <p:nvPr/>
            </p:nvSpPr>
            <p:spPr bwMode="auto">
              <a:xfrm flipV="1">
                <a:off x="4848" y="2448"/>
                <a:ext cx="576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9764" name="Line 20"/>
              <p:cNvSpPr>
                <a:spLocks noChangeShapeType="1"/>
              </p:cNvSpPr>
              <p:nvPr/>
            </p:nvSpPr>
            <p:spPr bwMode="auto">
              <a:xfrm>
                <a:off x="4944" y="1440"/>
                <a:ext cx="480" cy="10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9765" name="Line 21"/>
              <p:cNvSpPr>
                <a:spLocks noChangeShapeType="1"/>
              </p:cNvSpPr>
              <p:nvPr/>
            </p:nvSpPr>
            <p:spPr bwMode="auto">
              <a:xfrm flipH="1" flipV="1">
                <a:off x="3984" y="2160"/>
                <a:ext cx="864" cy="10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9768" name="Line 24"/>
              <p:cNvSpPr>
                <a:spLocks noChangeShapeType="1"/>
              </p:cNvSpPr>
              <p:nvPr/>
            </p:nvSpPr>
            <p:spPr bwMode="auto">
              <a:xfrm flipV="1">
                <a:off x="3984" y="1440"/>
                <a:ext cx="960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9771" name="Line 27"/>
              <p:cNvSpPr>
                <a:spLocks noChangeShapeType="1"/>
              </p:cNvSpPr>
              <p:nvPr/>
            </p:nvSpPr>
            <p:spPr bwMode="auto">
              <a:xfrm flipV="1">
                <a:off x="3936" y="1440"/>
                <a:ext cx="1008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9772" name="Line 28"/>
              <p:cNvSpPr>
                <a:spLocks noChangeShapeType="1"/>
              </p:cNvSpPr>
              <p:nvPr/>
            </p:nvSpPr>
            <p:spPr bwMode="auto">
              <a:xfrm>
                <a:off x="3936" y="1680"/>
                <a:ext cx="1488" cy="7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9773" name="Line 29"/>
              <p:cNvSpPr>
                <a:spLocks noChangeShapeType="1"/>
              </p:cNvSpPr>
              <p:nvPr/>
            </p:nvSpPr>
            <p:spPr bwMode="auto">
              <a:xfrm>
                <a:off x="3936" y="1680"/>
                <a:ext cx="912" cy="14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9777" name="Line 33"/>
              <p:cNvSpPr>
                <a:spLocks noChangeShapeType="1"/>
              </p:cNvSpPr>
              <p:nvPr/>
            </p:nvSpPr>
            <p:spPr bwMode="auto">
              <a:xfrm>
                <a:off x="3984" y="2160"/>
                <a:ext cx="144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9778" name="Line 34"/>
              <p:cNvSpPr>
                <a:spLocks noChangeShapeType="1"/>
              </p:cNvSpPr>
              <p:nvPr/>
            </p:nvSpPr>
            <p:spPr bwMode="auto">
              <a:xfrm flipH="1">
                <a:off x="4848" y="1440"/>
                <a:ext cx="96" cy="17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9761" name="Line 17"/>
            <p:cNvSpPr>
              <a:spLocks noChangeShapeType="1"/>
            </p:cNvSpPr>
            <p:nvPr/>
          </p:nvSpPr>
          <p:spPr bwMode="auto">
            <a:xfrm flipH="1" flipV="1">
              <a:off x="3936" y="1680"/>
              <a:ext cx="48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9803" name="Group 59"/>
          <p:cNvGrpSpPr>
            <a:grpSpLocks/>
          </p:cNvGrpSpPr>
          <p:nvPr/>
        </p:nvGrpSpPr>
        <p:grpSpPr bwMode="auto">
          <a:xfrm>
            <a:off x="6096000" y="2209800"/>
            <a:ext cx="2422525" cy="2347913"/>
            <a:chOff x="3840" y="1392"/>
            <a:chExt cx="1526" cy="1479"/>
          </a:xfrm>
        </p:grpSpPr>
        <p:sp>
          <p:nvSpPr>
            <p:cNvPr id="159782" name="Text Box 38"/>
            <p:cNvSpPr txBox="1">
              <a:spLocks noChangeArrowheads="1"/>
            </p:cNvSpPr>
            <p:nvPr/>
          </p:nvSpPr>
          <p:spPr bwMode="auto">
            <a:xfrm>
              <a:off x="3840" y="1728"/>
              <a:ext cx="2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1">
                  <a:solidFill>
                    <a:schemeClr val="accent2"/>
                  </a:solidFill>
                  <a:latin typeface="Arial Narrow" panose="020B0606020202030204" pitchFamily="34" charset="0"/>
                </a:rPr>
                <a:t>1</a:t>
              </a:r>
              <a:endParaRPr lang="en-US" sz="1800" b="1">
                <a:latin typeface="Arial Narrow" panose="020B0606020202030204" pitchFamily="34" charset="0"/>
              </a:endParaRPr>
            </a:p>
          </p:txBody>
        </p:sp>
        <p:sp>
          <p:nvSpPr>
            <p:cNvPr id="159783" name="Text Box 39"/>
            <p:cNvSpPr txBox="1">
              <a:spLocks noChangeArrowheads="1"/>
            </p:cNvSpPr>
            <p:nvPr/>
          </p:nvSpPr>
          <p:spPr bwMode="auto">
            <a:xfrm>
              <a:off x="4272" y="1392"/>
              <a:ext cx="2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1">
                  <a:solidFill>
                    <a:schemeClr val="accent2"/>
                  </a:solidFill>
                  <a:latin typeface="Arial Narrow" panose="020B0606020202030204" pitchFamily="34" charset="0"/>
                </a:rPr>
                <a:t>4</a:t>
              </a:r>
              <a:endParaRPr lang="en-US" sz="1800" b="1">
                <a:latin typeface="Arial Narrow" panose="020B0606020202030204" pitchFamily="34" charset="0"/>
              </a:endParaRPr>
            </a:p>
          </p:txBody>
        </p:sp>
        <p:sp>
          <p:nvSpPr>
            <p:cNvPr id="159785" name="Text Box 41"/>
            <p:cNvSpPr txBox="1">
              <a:spLocks noChangeArrowheads="1"/>
            </p:cNvSpPr>
            <p:nvPr/>
          </p:nvSpPr>
          <p:spPr bwMode="auto">
            <a:xfrm>
              <a:off x="4224" y="2544"/>
              <a:ext cx="2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1">
                  <a:solidFill>
                    <a:schemeClr val="accent2"/>
                  </a:solidFill>
                  <a:latin typeface="Arial Narrow" panose="020B0606020202030204" pitchFamily="34" charset="0"/>
                </a:rPr>
                <a:t>6</a:t>
              </a:r>
              <a:endParaRPr lang="en-US" sz="1800" b="1">
                <a:latin typeface="Arial Narrow" panose="020B0606020202030204" pitchFamily="34" charset="0"/>
              </a:endParaRPr>
            </a:p>
          </p:txBody>
        </p:sp>
        <p:sp>
          <p:nvSpPr>
            <p:cNvPr id="159786" name="Text Box 42"/>
            <p:cNvSpPr txBox="1">
              <a:spLocks noChangeArrowheads="1"/>
            </p:cNvSpPr>
            <p:nvPr/>
          </p:nvSpPr>
          <p:spPr bwMode="auto">
            <a:xfrm>
              <a:off x="4560" y="1872"/>
              <a:ext cx="2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1">
                  <a:solidFill>
                    <a:schemeClr val="accent2"/>
                  </a:solidFill>
                  <a:latin typeface="Arial Narrow" panose="020B0606020202030204" pitchFamily="34" charset="0"/>
                </a:rPr>
                <a:t>6</a:t>
              </a:r>
              <a:endParaRPr lang="en-US" sz="1800" b="1">
                <a:latin typeface="Arial Narrow" panose="020B0606020202030204" pitchFamily="34" charset="0"/>
              </a:endParaRPr>
            </a:p>
          </p:txBody>
        </p:sp>
        <p:sp>
          <p:nvSpPr>
            <p:cNvPr id="159787" name="Text Box 43"/>
            <p:cNvSpPr txBox="1">
              <a:spLocks noChangeArrowheads="1"/>
            </p:cNvSpPr>
            <p:nvPr/>
          </p:nvSpPr>
          <p:spPr bwMode="auto">
            <a:xfrm>
              <a:off x="4416" y="2400"/>
              <a:ext cx="2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1">
                  <a:solidFill>
                    <a:schemeClr val="accent2"/>
                  </a:solidFill>
                  <a:latin typeface="Arial Narrow" panose="020B0606020202030204" pitchFamily="34" charset="0"/>
                </a:rPr>
                <a:t>8</a:t>
              </a:r>
              <a:endParaRPr lang="en-US" sz="1800" b="1">
                <a:latin typeface="Arial Narrow" panose="020B0606020202030204" pitchFamily="34" charset="0"/>
              </a:endParaRPr>
            </a:p>
          </p:txBody>
        </p:sp>
        <p:sp>
          <p:nvSpPr>
            <p:cNvPr id="159788" name="Rectangle 44"/>
            <p:cNvSpPr>
              <a:spLocks noChangeArrowheads="1"/>
            </p:cNvSpPr>
            <p:nvPr/>
          </p:nvSpPr>
          <p:spPr bwMode="auto">
            <a:xfrm>
              <a:off x="4464" y="1584"/>
              <a:ext cx="18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b="1">
                  <a:solidFill>
                    <a:schemeClr val="accent2"/>
                  </a:solidFill>
                  <a:latin typeface="Arial Narrow" panose="020B0606020202030204" pitchFamily="34" charset="0"/>
                </a:rPr>
                <a:t>5</a:t>
              </a:r>
            </a:p>
          </p:txBody>
        </p:sp>
        <p:sp>
          <p:nvSpPr>
            <p:cNvPr id="159790" name="Rectangle 46"/>
            <p:cNvSpPr>
              <a:spLocks noChangeArrowheads="1"/>
            </p:cNvSpPr>
            <p:nvPr/>
          </p:nvSpPr>
          <p:spPr bwMode="auto">
            <a:xfrm>
              <a:off x="5184" y="2640"/>
              <a:ext cx="18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b="1">
                  <a:solidFill>
                    <a:schemeClr val="accent2"/>
                  </a:solidFill>
                  <a:latin typeface="Arial Narrow" panose="020B0606020202030204" pitchFamily="34" charset="0"/>
                </a:rPr>
                <a:t>4</a:t>
              </a:r>
            </a:p>
          </p:txBody>
        </p:sp>
        <p:sp>
          <p:nvSpPr>
            <p:cNvPr id="159791" name="Rectangle 47"/>
            <p:cNvSpPr>
              <a:spLocks noChangeArrowheads="1"/>
            </p:cNvSpPr>
            <p:nvPr/>
          </p:nvSpPr>
          <p:spPr bwMode="auto">
            <a:xfrm>
              <a:off x="5136" y="1824"/>
              <a:ext cx="18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b="1">
                  <a:solidFill>
                    <a:schemeClr val="accent2"/>
                  </a:solidFill>
                  <a:latin typeface="Arial Narrow" panose="020B0606020202030204" pitchFamily="34" charset="0"/>
                </a:rPr>
                <a:t>4</a:t>
              </a:r>
            </a:p>
          </p:txBody>
        </p:sp>
        <p:sp>
          <p:nvSpPr>
            <p:cNvPr id="159792" name="Rectangle 48"/>
            <p:cNvSpPr>
              <a:spLocks noChangeArrowheads="1"/>
            </p:cNvSpPr>
            <p:nvPr/>
          </p:nvSpPr>
          <p:spPr bwMode="auto">
            <a:xfrm>
              <a:off x="4848" y="2592"/>
              <a:ext cx="18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b="1">
                  <a:solidFill>
                    <a:schemeClr val="accent2"/>
                  </a:solidFill>
                  <a:latin typeface="Arial Narrow" panose="020B0606020202030204" pitchFamily="34" charset="0"/>
                </a:rPr>
                <a:t>8</a:t>
              </a:r>
            </a:p>
          </p:txBody>
        </p:sp>
        <p:sp>
          <p:nvSpPr>
            <p:cNvPr id="159796" name="Rectangle 52"/>
            <p:cNvSpPr>
              <a:spLocks noChangeArrowheads="1"/>
            </p:cNvSpPr>
            <p:nvPr/>
          </p:nvSpPr>
          <p:spPr bwMode="auto">
            <a:xfrm>
              <a:off x="4464" y="2112"/>
              <a:ext cx="18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b="1">
                  <a:solidFill>
                    <a:schemeClr val="accent2"/>
                  </a:solidFill>
                  <a:latin typeface="Arial Narrow" panose="020B0606020202030204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636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9" name="Rectangle 3"/>
          <p:cNvSpPr>
            <a:spLocks noChangeArrowheads="1"/>
          </p:cNvSpPr>
          <p:nvPr/>
        </p:nvSpPr>
        <p:spPr bwMode="auto">
          <a:xfrm>
            <a:off x="381000" y="1371600"/>
            <a:ext cx="8229600" cy="22098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60" name="Rectangle 4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1143000"/>
          </a:xfrm>
        </p:spPr>
        <p:txBody>
          <a:bodyPr/>
          <a:lstStyle/>
          <a:p>
            <a:pPr algn="l"/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Pure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Pickup or Delivery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861" name="Line 5"/>
          <p:cNvSpPr>
            <a:spLocks noChangeShapeType="1"/>
          </p:cNvSpPr>
          <p:nvPr/>
        </p:nvSpPr>
        <p:spPr bwMode="auto">
          <a:xfrm>
            <a:off x="685800" y="1219200"/>
            <a:ext cx="48006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62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304800" y="1447800"/>
            <a:ext cx="8229600" cy="4572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</a:extLst>
        </p:spPr>
        <p:txBody>
          <a:bodyPr/>
          <a:lstStyle/>
          <a:p>
            <a:r>
              <a:rPr lang="en-US" sz="2400" b="1" dirty="0">
                <a:latin typeface="Verdana" panose="020B0604030504040204" pitchFamily="34" charset="0"/>
              </a:rPr>
              <a:t>Delivery</a:t>
            </a:r>
            <a:r>
              <a:rPr lang="en-US" sz="2400" dirty="0">
                <a:latin typeface="Verdana" panose="020B0604030504040204" pitchFamily="34" charset="0"/>
              </a:rPr>
              <a:t>: Load vehicle at depot. Design route to deliver to many customers (destinations).</a:t>
            </a:r>
          </a:p>
          <a:p>
            <a:endParaRPr lang="en-US" sz="2400" dirty="0">
              <a:latin typeface="Verdana" panose="020B0604030504040204" pitchFamily="34" charset="0"/>
            </a:endParaRPr>
          </a:p>
          <a:p>
            <a:r>
              <a:rPr lang="en-US" sz="2400" b="1" dirty="0">
                <a:latin typeface="Verdana" panose="020B0604030504040204" pitchFamily="34" charset="0"/>
              </a:rPr>
              <a:t>Pickup</a:t>
            </a:r>
            <a:r>
              <a:rPr lang="en-US" sz="2400" dirty="0">
                <a:latin typeface="Verdana" panose="020B0604030504040204" pitchFamily="34" charset="0"/>
              </a:rPr>
              <a:t>: Design route to pickup orders from many customers and deliver to depot. </a:t>
            </a:r>
          </a:p>
          <a:p>
            <a:endParaRPr lang="en-US" sz="2400" dirty="0">
              <a:latin typeface="Verdana" panose="020B0604030504040204" pitchFamily="34" charset="0"/>
            </a:endParaRPr>
          </a:p>
          <a:p>
            <a:r>
              <a:rPr lang="en-US" sz="2400" dirty="0">
                <a:latin typeface="Verdana" panose="020B0604030504040204" pitchFamily="34" charset="0"/>
              </a:rPr>
              <a:t>Examples:</a:t>
            </a:r>
          </a:p>
          <a:p>
            <a:pPr lvl="1"/>
            <a:r>
              <a:rPr lang="en-US" sz="2000" dirty="0">
                <a:latin typeface="Verdana" panose="020B0604030504040204" pitchFamily="34" charset="0"/>
              </a:rPr>
              <a:t>UPS, FedEx, etc.</a:t>
            </a:r>
          </a:p>
          <a:p>
            <a:pPr lvl="1"/>
            <a:r>
              <a:rPr lang="en-US" sz="2000" dirty="0">
                <a:latin typeface="Verdana" panose="020B0604030504040204" pitchFamily="34" charset="0"/>
              </a:rPr>
              <a:t>Manufacturers &amp; carriers.</a:t>
            </a:r>
          </a:p>
          <a:p>
            <a:pPr lvl="1"/>
            <a:r>
              <a:rPr lang="en-US" sz="2000" dirty="0">
                <a:latin typeface="Verdana" panose="020B0604030504040204" pitchFamily="34" charset="0"/>
              </a:rPr>
              <a:t>Carpools, school buses, etc. </a:t>
            </a:r>
          </a:p>
          <a:p>
            <a:pPr lvl="1"/>
            <a:endParaRPr lang="en-US" sz="2000" dirty="0">
              <a:latin typeface="Verdana" panose="020B0604030504040204" pitchFamily="34" charset="0"/>
            </a:endParaRPr>
          </a:p>
          <a:p>
            <a:endParaRPr lang="en-US" sz="2400" dirty="0">
              <a:latin typeface="Verdana" panose="020B0604030504040204" pitchFamily="34" charset="0"/>
            </a:endParaRPr>
          </a:p>
        </p:txBody>
      </p:sp>
      <p:sp>
        <p:nvSpPr>
          <p:cNvPr id="121863" name="Rectangle 7"/>
          <p:cNvSpPr>
            <a:spLocks noChangeArrowheads="1"/>
          </p:cNvSpPr>
          <p:nvPr/>
        </p:nvSpPr>
        <p:spPr bwMode="auto">
          <a:xfrm>
            <a:off x="5791200" y="6019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64" name="Oval 8"/>
          <p:cNvSpPr>
            <a:spLocks noChangeArrowheads="1"/>
          </p:cNvSpPr>
          <p:nvPr/>
        </p:nvSpPr>
        <p:spPr bwMode="auto">
          <a:xfrm>
            <a:off x="5791200" y="53340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65" name="Oval 9"/>
          <p:cNvSpPr>
            <a:spLocks noChangeArrowheads="1"/>
          </p:cNvSpPr>
          <p:nvPr/>
        </p:nvSpPr>
        <p:spPr bwMode="auto">
          <a:xfrm>
            <a:off x="6400800" y="53340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66" name="Oval 10"/>
          <p:cNvSpPr>
            <a:spLocks noChangeArrowheads="1"/>
          </p:cNvSpPr>
          <p:nvPr/>
        </p:nvSpPr>
        <p:spPr bwMode="auto">
          <a:xfrm>
            <a:off x="6934200" y="62484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67" name="Oval 11"/>
          <p:cNvSpPr>
            <a:spLocks noChangeArrowheads="1"/>
          </p:cNvSpPr>
          <p:nvPr/>
        </p:nvSpPr>
        <p:spPr bwMode="auto">
          <a:xfrm>
            <a:off x="7391400" y="49530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68" name="Oval 12"/>
          <p:cNvSpPr>
            <a:spLocks noChangeArrowheads="1"/>
          </p:cNvSpPr>
          <p:nvPr/>
        </p:nvSpPr>
        <p:spPr bwMode="auto">
          <a:xfrm>
            <a:off x="7543800" y="57150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69" name="Oval 13"/>
          <p:cNvSpPr>
            <a:spLocks noChangeArrowheads="1"/>
          </p:cNvSpPr>
          <p:nvPr/>
        </p:nvSpPr>
        <p:spPr bwMode="auto">
          <a:xfrm>
            <a:off x="7010400" y="55626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1882" name="Group 26"/>
          <p:cNvGrpSpPr>
            <a:grpSpLocks/>
          </p:cNvGrpSpPr>
          <p:nvPr/>
        </p:nvGrpSpPr>
        <p:grpSpPr bwMode="auto">
          <a:xfrm>
            <a:off x="5867400" y="5029200"/>
            <a:ext cx="1752600" cy="1295400"/>
            <a:chOff x="3696" y="3168"/>
            <a:chExt cx="1104" cy="816"/>
          </a:xfrm>
        </p:grpSpPr>
        <p:sp>
          <p:nvSpPr>
            <p:cNvPr id="121873" name="Line 17"/>
            <p:cNvSpPr>
              <a:spLocks noChangeShapeType="1"/>
            </p:cNvSpPr>
            <p:nvPr/>
          </p:nvSpPr>
          <p:spPr bwMode="auto">
            <a:xfrm>
              <a:off x="4704" y="3216"/>
              <a:ext cx="9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74" name="Line 18"/>
            <p:cNvSpPr>
              <a:spLocks noChangeShapeType="1"/>
            </p:cNvSpPr>
            <p:nvPr/>
          </p:nvSpPr>
          <p:spPr bwMode="auto">
            <a:xfrm flipH="1" flipV="1">
              <a:off x="4512" y="3552"/>
              <a:ext cx="24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70" name="Line 14"/>
            <p:cNvSpPr>
              <a:spLocks noChangeShapeType="1"/>
            </p:cNvSpPr>
            <p:nvPr/>
          </p:nvSpPr>
          <p:spPr bwMode="auto">
            <a:xfrm flipV="1">
              <a:off x="3696" y="345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71" name="Line 15"/>
            <p:cNvSpPr>
              <a:spLocks noChangeShapeType="1"/>
            </p:cNvSpPr>
            <p:nvPr/>
          </p:nvSpPr>
          <p:spPr bwMode="auto">
            <a:xfrm flipV="1">
              <a:off x="3744" y="3408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72" name="Line 16"/>
            <p:cNvSpPr>
              <a:spLocks noChangeShapeType="1"/>
            </p:cNvSpPr>
            <p:nvPr/>
          </p:nvSpPr>
          <p:spPr bwMode="auto">
            <a:xfrm flipV="1">
              <a:off x="4128" y="3168"/>
              <a:ext cx="52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75" name="Line 19"/>
            <p:cNvSpPr>
              <a:spLocks noChangeShapeType="1"/>
            </p:cNvSpPr>
            <p:nvPr/>
          </p:nvSpPr>
          <p:spPr bwMode="auto">
            <a:xfrm flipH="1">
              <a:off x="4416" y="3600"/>
              <a:ext cx="48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876" name="Line 20"/>
            <p:cNvSpPr>
              <a:spLocks noChangeShapeType="1"/>
            </p:cNvSpPr>
            <p:nvPr/>
          </p:nvSpPr>
          <p:spPr bwMode="auto">
            <a:xfrm flipH="1" flipV="1">
              <a:off x="3840" y="3888"/>
              <a:ext cx="57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1877" name="Text Box 21"/>
          <p:cNvSpPr txBox="1">
            <a:spLocks noChangeArrowheads="1"/>
          </p:cNvSpPr>
          <p:nvPr/>
        </p:nvSpPr>
        <p:spPr bwMode="auto">
          <a:xfrm>
            <a:off x="5105400" y="6019800"/>
            <a:ext cx="762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>
                <a:latin typeface="Arial Narrow" panose="020B0606020202030204" pitchFamily="34" charset="0"/>
              </a:rPr>
              <a:t>depot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0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3" name="Rectangle 3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1143000"/>
          </a:xfrm>
        </p:spPr>
        <p:txBody>
          <a:bodyPr/>
          <a:lstStyle/>
          <a:p>
            <a:pPr algn="l"/>
            <a:r>
              <a:rPr lang="en-US" sz="3200">
                <a:latin typeface="Verdana" panose="020B0604030504040204" pitchFamily="34" charset="0"/>
              </a:rPr>
              <a:t>Pure Pickup or Delivery</a:t>
            </a:r>
            <a:endParaRPr lang="en-US"/>
          </a:p>
        </p:txBody>
      </p:sp>
      <p:sp>
        <p:nvSpPr>
          <p:cNvPr id="122884" name="Line 4"/>
          <p:cNvSpPr>
            <a:spLocks noChangeShapeType="1"/>
          </p:cNvSpPr>
          <p:nvPr/>
        </p:nvSpPr>
        <p:spPr bwMode="auto">
          <a:xfrm>
            <a:off x="685800" y="1219200"/>
            <a:ext cx="48006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88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3581400"/>
            <a:ext cx="4267200" cy="533400"/>
          </a:xfrm>
          <a:solidFill>
            <a:srgbClr val="CCFFCC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buFontTx/>
              <a:buNone/>
            </a:pPr>
            <a:r>
              <a:rPr lang="en-US" sz="2400">
                <a:latin typeface="Verdana" panose="020B0604030504040204" pitchFamily="34" charset="0"/>
              </a:rPr>
              <a:t>  Which route is best????</a:t>
            </a:r>
          </a:p>
        </p:txBody>
      </p:sp>
      <p:sp>
        <p:nvSpPr>
          <p:cNvPr id="122886" name="Rectangle 6"/>
          <p:cNvSpPr>
            <a:spLocks noChangeArrowheads="1"/>
          </p:cNvSpPr>
          <p:nvPr/>
        </p:nvSpPr>
        <p:spPr bwMode="auto">
          <a:xfrm>
            <a:off x="1524000" y="2667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887" name="Oval 7"/>
          <p:cNvSpPr>
            <a:spLocks noChangeArrowheads="1"/>
          </p:cNvSpPr>
          <p:nvPr/>
        </p:nvSpPr>
        <p:spPr bwMode="auto">
          <a:xfrm>
            <a:off x="1524000" y="19812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888" name="Oval 8"/>
          <p:cNvSpPr>
            <a:spLocks noChangeArrowheads="1"/>
          </p:cNvSpPr>
          <p:nvPr/>
        </p:nvSpPr>
        <p:spPr bwMode="auto">
          <a:xfrm>
            <a:off x="2133600" y="19812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889" name="Oval 9"/>
          <p:cNvSpPr>
            <a:spLocks noChangeArrowheads="1"/>
          </p:cNvSpPr>
          <p:nvPr/>
        </p:nvSpPr>
        <p:spPr bwMode="auto">
          <a:xfrm>
            <a:off x="2667000" y="28956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890" name="Oval 10"/>
          <p:cNvSpPr>
            <a:spLocks noChangeArrowheads="1"/>
          </p:cNvSpPr>
          <p:nvPr/>
        </p:nvSpPr>
        <p:spPr bwMode="auto">
          <a:xfrm>
            <a:off x="3124200" y="16002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891" name="Oval 11"/>
          <p:cNvSpPr>
            <a:spLocks noChangeArrowheads="1"/>
          </p:cNvSpPr>
          <p:nvPr/>
        </p:nvSpPr>
        <p:spPr bwMode="auto">
          <a:xfrm>
            <a:off x="3276600" y="23622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892" name="Oval 12"/>
          <p:cNvSpPr>
            <a:spLocks noChangeArrowheads="1"/>
          </p:cNvSpPr>
          <p:nvPr/>
        </p:nvSpPr>
        <p:spPr bwMode="auto">
          <a:xfrm>
            <a:off x="2743200" y="22098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2939" name="Group 59"/>
          <p:cNvGrpSpPr>
            <a:grpSpLocks/>
          </p:cNvGrpSpPr>
          <p:nvPr/>
        </p:nvGrpSpPr>
        <p:grpSpPr bwMode="auto">
          <a:xfrm>
            <a:off x="1600200" y="1676400"/>
            <a:ext cx="1752600" cy="1295400"/>
            <a:chOff x="1008" y="1056"/>
            <a:chExt cx="1104" cy="816"/>
          </a:xfrm>
        </p:grpSpPr>
        <p:sp>
          <p:nvSpPr>
            <p:cNvPr id="122897" name="Line 17"/>
            <p:cNvSpPr>
              <a:spLocks noChangeShapeType="1"/>
            </p:cNvSpPr>
            <p:nvPr/>
          </p:nvSpPr>
          <p:spPr bwMode="auto">
            <a:xfrm flipH="1" flipV="1">
              <a:off x="1824" y="1440"/>
              <a:ext cx="24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93" name="Line 13"/>
            <p:cNvSpPr>
              <a:spLocks noChangeShapeType="1"/>
            </p:cNvSpPr>
            <p:nvPr/>
          </p:nvSpPr>
          <p:spPr bwMode="auto">
            <a:xfrm flipV="1">
              <a:off x="1008" y="134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94" name="Line 14"/>
            <p:cNvSpPr>
              <a:spLocks noChangeShapeType="1"/>
            </p:cNvSpPr>
            <p:nvPr/>
          </p:nvSpPr>
          <p:spPr bwMode="auto">
            <a:xfrm flipV="1">
              <a:off x="1056" y="1296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95" name="Line 15"/>
            <p:cNvSpPr>
              <a:spLocks noChangeShapeType="1"/>
            </p:cNvSpPr>
            <p:nvPr/>
          </p:nvSpPr>
          <p:spPr bwMode="auto">
            <a:xfrm flipV="1">
              <a:off x="1440" y="1056"/>
              <a:ext cx="52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96" name="Line 16"/>
            <p:cNvSpPr>
              <a:spLocks noChangeShapeType="1"/>
            </p:cNvSpPr>
            <p:nvPr/>
          </p:nvSpPr>
          <p:spPr bwMode="auto">
            <a:xfrm>
              <a:off x="2016" y="1104"/>
              <a:ext cx="9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98" name="Line 18"/>
            <p:cNvSpPr>
              <a:spLocks noChangeShapeType="1"/>
            </p:cNvSpPr>
            <p:nvPr/>
          </p:nvSpPr>
          <p:spPr bwMode="auto">
            <a:xfrm flipH="1">
              <a:off x="1728" y="1488"/>
              <a:ext cx="48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899" name="Line 19"/>
            <p:cNvSpPr>
              <a:spLocks noChangeShapeType="1"/>
            </p:cNvSpPr>
            <p:nvPr/>
          </p:nvSpPr>
          <p:spPr bwMode="auto">
            <a:xfrm flipH="1" flipV="1">
              <a:off x="1152" y="1776"/>
              <a:ext cx="57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2900" name="Text Box 20"/>
          <p:cNvSpPr txBox="1">
            <a:spLocks noChangeArrowheads="1"/>
          </p:cNvSpPr>
          <p:nvPr/>
        </p:nvSpPr>
        <p:spPr bwMode="auto">
          <a:xfrm>
            <a:off x="838200" y="2667000"/>
            <a:ext cx="762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>
                <a:latin typeface="Arial Narrow" panose="020B0606020202030204" pitchFamily="34" charset="0"/>
              </a:rPr>
              <a:t>depot</a:t>
            </a:r>
            <a:endParaRPr lang="en-US"/>
          </a:p>
        </p:txBody>
      </p:sp>
      <p:sp>
        <p:nvSpPr>
          <p:cNvPr id="122901" name="Rectangle 21"/>
          <p:cNvSpPr>
            <a:spLocks noChangeArrowheads="1"/>
          </p:cNvSpPr>
          <p:nvPr/>
        </p:nvSpPr>
        <p:spPr bwMode="auto">
          <a:xfrm>
            <a:off x="6172200" y="3429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02" name="Oval 22"/>
          <p:cNvSpPr>
            <a:spLocks noChangeArrowheads="1"/>
          </p:cNvSpPr>
          <p:nvPr/>
        </p:nvSpPr>
        <p:spPr bwMode="auto">
          <a:xfrm>
            <a:off x="6172200" y="27432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03" name="Oval 23"/>
          <p:cNvSpPr>
            <a:spLocks noChangeArrowheads="1"/>
          </p:cNvSpPr>
          <p:nvPr/>
        </p:nvSpPr>
        <p:spPr bwMode="auto">
          <a:xfrm>
            <a:off x="6781800" y="27432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04" name="Oval 24"/>
          <p:cNvSpPr>
            <a:spLocks noChangeArrowheads="1"/>
          </p:cNvSpPr>
          <p:nvPr/>
        </p:nvSpPr>
        <p:spPr bwMode="auto">
          <a:xfrm>
            <a:off x="7315200" y="36576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05" name="Oval 25"/>
          <p:cNvSpPr>
            <a:spLocks noChangeArrowheads="1"/>
          </p:cNvSpPr>
          <p:nvPr/>
        </p:nvSpPr>
        <p:spPr bwMode="auto">
          <a:xfrm>
            <a:off x="7772400" y="23622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06" name="Oval 26"/>
          <p:cNvSpPr>
            <a:spLocks noChangeArrowheads="1"/>
          </p:cNvSpPr>
          <p:nvPr/>
        </p:nvSpPr>
        <p:spPr bwMode="auto">
          <a:xfrm>
            <a:off x="7924800" y="31242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07" name="Oval 27"/>
          <p:cNvSpPr>
            <a:spLocks noChangeArrowheads="1"/>
          </p:cNvSpPr>
          <p:nvPr/>
        </p:nvSpPr>
        <p:spPr bwMode="auto">
          <a:xfrm>
            <a:off x="7391400" y="29718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2940" name="Group 60"/>
          <p:cNvGrpSpPr>
            <a:grpSpLocks/>
          </p:cNvGrpSpPr>
          <p:nvPr/>
        </p:nvGrpSpPr>
        <p:grpSpPr bwMode="auto">
          <a:xfrm>
            <a:off x="6248400" y="2438400"/>
            <a:ext cx="1752600" cy="1295400"/>
            <a:chOff x="3936" y="1536"/>
            <a:chExt cx="1104" cy="816"/>
          </a:xfrm>
        </p:grpSpPr>
        <p:sp>
          <p:nvSpPr>
            <p:cNvPr id="122908" name="Line 28"/>
            <p:cNvSpPr>
              <a:spLocks noChangeShapeType="1"/>
            </p:cNvSpPr>
            <p:nvPr/>
          </p:nvSpPr>
          <p:spPr bwMode="auto">
            <a:xfrm flipV="1">
              <a:off x="3936" y="182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09" name="Line 29"/>
            <p:cNvSpPr>
              <a:spLocks noChangeShapeType="1"/>
            </p:cNvSpPr>
            <p:nvPr/>
          </p:nvSpPr>
          <p:spPr bwMode="auto">
            <a:xfrm flipV="1">
              <a:off x="3984" y="1776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10" name="Line 30"/>
            <p:cNvSpPr>
              <a:spLocks noChangeShapeType="1"/>
            </p:cNvSpPr>
            <p:nvPr/>
          </p:nvSpPr>
          <p:spPr bwMode="auto">
            <a:xfrm>
              <a:off x="4368" y="1776"/>
              <a:ext cx="28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11" name="Line 31"/>
            <p:cNvSpPr>
              <a:spLocks noChangeShapeType="1"/>
            </p:cNvSpPr>
            <p:nvPr/>
          </p:nvSpPr>
          <p:spPr bwMode="auto">
            <a:xfrm>
              <a:off x="4944" y="1584"/>
              <a:ext cx="9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12" name="Line 32"/>
            <p:cNvSpPr>
              <a:spLocks noChangeShapeType="1"/>
            </p:cNvSpPr>
            <p:nvPr/>
          </p:nvSpPr>
          <p:spPr bwMode="auto">
            <a:xfrm flipH="1">
              <a:off x="4704" y="1536"/>
              <a:ext cx="19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13" name="Line 33"/>
            <p:cNvSpPr>
              <a:spLocks noChangeShapeType="1"/>
            </p:cNvSpPr>
            <p:nvPr/>
          </p:nvSpPr>
          <p:spPr bwMode="auto">
            <a:xfrm flipH="1">
              <a:off x="4656" y="2016"/>
              <a:ext cx="38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14" name="Line 34"/>
            <p:cNvSpPr>
              <a:spLocks noChangeShapeType="1"/>
            </p:cNvSpPr>
            <p:nvPr/>
          </p:nvSpPr>
          <p:spPr bwMode="auto">
            <a:xfrm flipH="1" flipV="1">
              <a:off x="4080" y="2256"/>
              <a:ext cx="57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2915" name="Text Box 35"/>
          <p:cNvSpPr txBox="1">
            <a:spLocks noChangeArrowheads="1"/>
          </p:cNvSpPr>
          <p:nvPr/>
        </p:nvSpPr>
        <p:spPr bwMode="auto">
          <a:xfrm>
            <a:off x="5486400" y="3429000"/>
            <a:ext cx="762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>
                <a:latin typeface="Arial Narrow" panose="020B0606020202030204" pitchFamily="34" charset="0"/>
              </a:rPr>
              <a:t>depot</a:t>
            </a:r>
            <a:endParaRPr lang="en-US"/>
          </a:p>
        </p:txBody>
      </p:sp>
      <p:sp>
        <p:nvSpPr>
          <p:cNvPr id="122916" name="Rectangle 36"/>
          <p:cNvSpPr>
            <a:spLocks noChangeArrowheads="1"/>
          </p:cNvSpPr>
          <p:nvPr/>
        </p:nvSpPr>
        <p:spPr bwMode="auto">
          <a:xfrm>
            <a:off x="3581400" y="5715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17" name="Oval 37"/>
          <p:cNvSpPr>
            <a:spLocks noChangeArrowheads="1"/>
          </p:cNvSpPr>
          <p:nvPr/>
        </p:nvSpPr>
        <p:spPr bwMode="auto">
          <a:xfrm>
            <a:off x="3581400" y="50292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18" name="Oval 38"/>
          <p:cNvSpPr>
            <a:spLocks noChangeArrowheads="1"/>
          </p:cNvSpPr>
          <p:nvPr/>
        </p:nvSpPr>
        <p:spPr bwMode="auto">
          <a:xfrm>
            <a:off x="4191000" y="50292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19" name="Oval 39"/>
          <p:cNvSpPr>
            <a:spLocks noChangeArrowheads="1"/>
          </p:cNvSpPr>
          <p:nvPr/>
        </p:nvSpPr>
        <p:spPr bwMode="auto">
          <a:xfrm>
            <a:off x="4724400" y="59436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20" name="Oval 40"/>
          <p:cNvSpPr>
            <a:spLocks noChangeArrowheads="1"/>
          </p:cNvSpPr>
          <p:nvPr/>
        </p:nvSpPr>
        <p:spPr bwMode="auto">
          <a:xfrm>
            <a:off x="5181600" y="46482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21" name="Oval 41"/>
          <p:cNvSpPr>
            <a:spLocks noChangeArrowheads="1"/>
          </p:cNvSpPr>
          <p:nvPr/>
        </p:nvSpPr>
        <p:spPr bwMode="auto">
          <a:xfrm>
            <a:off x="5334000" y="54102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22" name="Oval 42"/>
          <p:cNvSpPr>
            <a:spLocks noChangeArrowheads="1"/>
          </p:cNvSpPr>
          <p:nvPr/>
        </p:nvSpPr>
        <p:spPr bwMode="auto">
          <a:xfrm>
            <a:off x="4800600" y="52578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2941" name="Group 61"/>
          <p:cNvGrpSpPr>
            <a:grpSpLocks/>
          </p:cNvGrpSpPr>
          <p:nvPr/>
        </p:nvGrpSpPr>
        <p:grpSpPr bwMode="auto">
          <a:xfrm>
            <a:off x="3657600" y="4724400"/>
            <a:ext cx="1752600" cy="1295400"/>
            <a:chOff x="2304" y="2976"/>
            <a:chExt cx="1104" cy="816"/>
          </a:xfrm>
        </p:grpSpPr>
        <p:sp>
          <p:nvSpPr>
            <p:cNvPr id="122923" name="Line 43"/>
            <p:cNvSpPr>
              <a:spLocks noChangeShapeType="1"/>
            </p:cNvSpPr>
            <p:nvPr/>
          </p:nvSpPr>
          <p:spPr bwMode="auto">
            <a:xfrm flipV="1">
              <a:off x="2304" y="326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24" name="Line 44"/>
            <p:cNvSpPr>
              <a:spLocks noChangeShapeType="1"/>
            </p:cNvSpPr>
            <p:nvPr/>
          </p:nvSpPr>
          <p:spPr bwMode="auto">
            <a:xfrm flipV="1">
              <a:off x="2352" y="3216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25" name="Line 45"/>
            <p:cNvSpPr>
              <a:spLocks noChangeShapeType="1"/>
            </p:cNvSpPr>
            <p:nvPr/>
          </p:nvSpPr>
          <p:spPr bwMode="auto">
            <a:xfrm flipV="1">
              <a:off x="2736" y="2976"/>
              <a:ext cx="52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26" name="Line 46"/>
            <p:cNvSpPr>
              <a:spLocks noChangeShapeType="1"/>
            </p:cNvSpPr>
            <p:nvPr/>
          </p:nvSpPr>
          <p:spPr bwMode="auto">
            <a:xfrm flipH="1">
              <a:off x="3072" y="3024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27" name="Line 47"/>
            <p:cNvSpPr>
              <a:spLocks noChangeShapeType="1"/>
            </p:cNvSpPr>
            <p:nvPr/>
          </p:nvSpPr>
          <p:spPr bwMode="auto">
            <a:xfrm flipH="1" flipV="1">
              <a:off x="3120" y="3360"/>
              <a:ext cx="24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28" name="Line 48"/>
            <p:cNvSpPr>
              <a:spLocks noChangeShapeType="1"/>
            </p:cNvSpPr>
            <p:nvPr/>
          </p:nvSpPr>
          <p:spPr bwMode="auto">
            <a:xfrm flipH="1">
              <a:off x="3024" y="3456"/>
              <a:ext cx="38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29" name="Line 49"/>
            <p:cNvSpPr>
              <a:spLocks noChangeShapeType="1"/>
            </p:cNvSpPr>
            <p:nvPr/>
          </p:nvSpPr>
          <p:spPr bwMode="auto">
            <a:xfrm flipH="1" flipV="1">
              <a:off x="2448" y="3696"/>
              <a:ext cx="57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2930" name="Text Box 50"/>
          <p:cNvSpPr txBox="1">
            <a:spLocks noChangeArrowheads="1"/>
          </p:cNvSpPr>
          <p:nvPr/>
        </p:nvSpPr>
        <p:spPr bwMode="auto">
          <a:xfrm>
            <a:off x="2895600" y="5715000"/>
            <a:ext cx="762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>
                <a:latin typeface="Arial Narrow" panose="020B0606020202030204" pitchFamily="34" charset="0"/>
              </a:rPr>
              <a:t>depot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040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sz="40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</a:t>
            </a:r>
            <a:r>
              <a:rPr lang="en-US" sz="4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</a:t>
            </a:r>
            <a:r>
              <a:rPr lang="en-US" sz="40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4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267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447800"/>
            <a:ext cx="8229600" cy="5160963"/>
          </a:xfrm>
        </p:spPr>
      </p:pic>
      <p:sp>
        <p:nvSpPr>
          <p:cNvPr id="11268" name="TextBox 2"/>
          <p:cNvSpPr txBox="1">
            <a:spLocks noChangeArrowheads="1"/>
          </p:cNvSpPr>
          <p:nvPr/>
        </p:nvSpPr>
        <p:spPr bwMode="auto">
          <a:xfrm>
            <a:off x="604838" y="1554163"/>
            <a:ext cx="5021262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lvl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FF"/>
                </a:solidFill>
                <a:latin typeface="Arial" panose="020B0604020202020204" pitchFamily="34" charset="0"/>
              </a:rPr>
              <a:t>CI is like </a:t>
            </a:r>
            <a:r>
              <a:rPr lang="en-US" sz="2000">
                <a:latin typeface="Arial" panose="020B0604020202020204" pitchFamily="34" charset="0"/>
              </a:rPr>
              <a:t>black</a:t>
            </a:r>
            <a:r>
              <a:rPr lang="en-US" sz="2000">
                <a:solidFill>
                  <a:srgbClr val="0000FF"/>
                </a:solidFill>
                <a:latin typeface="Arial" panose="020B0604020202020204" pitchFamily="34" charset="0"/>
              </a:rPr>
              <a:t> box</a:t>
            </a:r>
          </a:p>
          <a:p>
            <a:pPr lvl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FF"/>
                </a:solidFill>
                <a:latin typeface="Arial" panose="020B0604020202020204" pitchFamily="34" charset="0"/>
              </a:rPr>
              <a:t>Input ( </a:t>
            </a:r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</a:rPr>
              <a:t>Transportation problems</a:t>
            </a:r>
            <a:r>
              <a:rPr lang="en-US" sz="2000">
                <a:solidFill>
                  <a:srgbClr val="0000FF"/>
                </a:solidFill>
                <a:latin typeface="Arial" panose="020B0604020202020204" pitchFamily="34" charset="0"/>
              </a:rPr>
              <a:t>)</a:t>
            </a:r>
          </a:p>
          <a:p>
            <a:pPr lvl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FF"/>
                </a:solidFill>
                <a:latin typeface="Arial" panose="020B0604020202020204" pitchFamily="34" charset="0"/>
              </a:rPr>
              <a:t>Output (Optimized results)</a:t>
            </a:r>
          </a:p>
        </p:txBody>
      </p:sp>
      <p:sp>
        <p:nvSpPr>
          <p:cNvPr id="11269" name="TextBox 4"/>
          <p:cNvSpPr txBox="1">
            <a:spLocks noChangeArrowheads="1"/>
          </p:cNvSpPr>
          <p:nvPr/>
        </p:nvSpPr>
        <p:spPr bwMode="auto">
          <a:xfrm>
            <a:off x="5791200" y="6216650"/>
            <a:ext cx="29289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000">
                <a:solidFill>
                  <a:srgbClr val="7030A0"/>
                </a:solidFill>
                <a:latin typeface="Arial" panose="020B0604020202020204" pitchFamily="34" charset="0"/>
              </a:rPr>
              <a:t>Methodologies: FL, EA, SI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ChangeArrowheads="1"/>
          </p:cNvSpPr>
          <p:nvPr/>
        </p:nvSpPr>
        <p:spPr bwMode="auto">
          <a:xfrm>
            <a:off x="381000" y="1371600"/>
            <a:ext cx="8229600" cy="22098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1143000"/>
          </a:xfrm>
        </p:spPr>
        <p:txBody>
          <a:bodyPr/>
          <a:lstStyle/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TSP &amp; VRP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908" name="Line 4"/>
          <p:cNvSpPr>
            <a:spLocks noChangeShapeType="1"/>
          </p:cNvSpPr>
          <p:nvPr/>
        </p:nvSpPr>
        <p:spPr bwMode="auto">
          <a:xfrm>
            <a:off x="685800" y="1219200"/>
            <a:ext cx="22098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0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04800" y="1447800"/>
            <a:ext cx="8229600" cy="2590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</a:extLst>
        </p:spPr>
        <p:txBody>
          <a:bodyPr/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TSP: Travelling Salesman Problem 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One route can serve all orders.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VRP: Vehicle Routing Problem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More than one route is required to serve all orders. </a:t>
            </a:r>
          </a:p>
        </p:txBody>
      </p:sp>
      <p:grpSp>
        <p:nvGrpSpPr>
          <p:cNvPr id="123989" name="Group 85"/>
          <p:cNvGrpSpPr>
            <a:grpSpLocks/>
          </p:cNvGrpSpPr>
          <p:nvPr/>
        </p:nvGrpSpPr>
        <p:grpSpPr bwMode="auto">
          <a:xfrm>
            <a:off x="4800600" y="4191000"/>
            <a:ext cx="3505200" cy="2286000"/>
            <a:chOff x="3024" y="2640"/>
            <a:chExt cx="2208" cy="1440"/>
          </a:xfrm>
        </p:grpSpPr>
        <p:grpSp>
          <p:nvGrpSpPr>
            <p:cNvPr id="123984" name="Group 80"/>
            <p:cNvGrpSpPr>
              <a:grpSpLocks/>
            </p:cNvGrpSpPr>
            <p:nvPr/>
          </p:nvGrpSpPr>
          <p:grpSpPr bwMode="auto">
            <a:xfrm>
              <a:off x="3024" y="2928"/>
              <a:ext cx="1056" cy="1152"/>
              <a:chOff x="3024" y="2928"/>
              <a:chExt cx="1056" cy="1152"/>
            </a:xfrm>
          </p:grpSpPr>
          <p:sp>
            <p:nvSpPr>
              <p:cNvPr id="123946" name="Line 42"/>
              <p:cNvSpPr>
                <a:spLocks noChangeShapeType="1"/>
              </p:cNvSpPr>
              <p:nvPr/>
            </p:nvSpPr>
            <p:spPr bwMode="auto">
              <a:xfrm flipH="1" flipV="1">
                <a:off x="3840" y="3648"/>
                <a:ext cx="240" cy="144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947" name="Line 43"/>
              <p:cNvSpPr>
                <a:spLocks noChangeShapeType="1"/>
              </p:cNvSpPr>
              <p:nvPr/>
            </p:nvSpPr>
            <p:spPr bwMode="auto">
              <a:xfrm flipV="1">
                <a:off x="3840" y="2976"/>
                <a:ext cx="240" cy="624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948" name="Line 44"/>
              <p:cNvSpPr>
                <a:spLocks noChangeShapeType="1"/>
              </p:cNvSpPr>
              <p:nvPr/>
            </p:nvSpPr>
            <p:spPr bwMode="auto">
              <a:xfrm flipH="1">
                <a:off x="3456" y="2928"/>
                <a:ext cx="624" cy="432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949" name="Line 45"/>
              <p:cNvSpPr>
                <a:spLocks noChangeShapeType="1"/>
              </p:cNvSpPr>
              <p:nvPr/>
            </p:nvSpPr>
            <p:spPr bwMode="auto">
              <a:xfrm flipH="1">
                <a:off x="3024" y="3360"/>
                <a:ext cx="432" cy="48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950" name="Line 46"/>
              <p:cNvSpPr>
                <a:spLocks noChangeShapeType="1"/>
              </p:cNvSpPr>
              <p:nvPr/>
            </p:nvSpPr>
            <p:spPr bwMode="auto">
              <a:xfrm>
                <a:off x="3024" y="3408"/>
                <a:ext cx="0" cy="384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951" name="Line 47"/>
              <p:cNvSpPr>
                <a:spLocks noChangeShapeType="1"/>
              </p:cNvSpPr>
              <p:nvPr/>
            </p:nvSpPr>
            <p:spPr bwMode="auto">
              <a:xfrm>
                <a:off x="3024" y="3792"/>
                <a:ext cx="576" cy="288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952" name="Line 48"/>
              <p:cNvSpPr>
                <a:spLocks noChangeShapeType="1"/>
              </p:cNvSpPr>
              <p:nvPr/>
            </p:nvSpPr>
            <p:spPr bwMode="auto">
              <a:xfrm flipV="1">
                <a:off x="3600" y="3936"/>
                <a:ext cx="480" cy="144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3985" name="Group 81"/>
            <p:cNvGrpSpPr>
              <a:grpSpLocks/>
            </p:cNvGrpSpPr>
            <p:nvPr/>
          </p:nvGrpSpPr>
          <p:grpSpPr bwMode="auto">
            <a:xfrm>
              <a:off x="4128" y="3120"/>
              <a:ext cx="1104" cy="816"/>
              <a:chOff x="4128" y="3120"/>
              <a:chExt cx="1104" cy="816"/>
            </a:xfrm>
          </p:grpSpPr>
          <p:sp>
            <p:nvSpPr>
              <p:cNvPr id="123917" name="Line 13"/>
              <p:cNvSpPr>
                <a:spLocks noChangeShapeType="1"/>
              </p:cNvSpPr>
              <p:nvPr/>
            </p:nvSpPr>
            <p:spPr bwMode="auto">
              <a:xfrm flipV="1">
                <a:off x="4128" y="3408"/>
                <a:ext cx="0" cy="336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918" name="Line 14"/>
              <p:cNvSpPr>
                <a:spLocks noChangeShapeType="1"/>
              </p:cNvSpPr>
              <p:nvPr/>
            </p:nvSpPr>
            <p:spPr bwMode="auto">
              <a:xfrm flipV="1">
                <a:off x="4176" y="3360"/>
                <a:ext cx="288" cy="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919" name="Line 15"/>
              <p:cNvSpPr>
                <a:spLocks noChangeShapeType="1"/>
              </p:cNvSpPr>
              <p:nvPr/>
            </p:nvSpPr>
            <p:spPr bwMode="auto">
              <a:xfrm flipV="1">
                <a:off x="4560" y="3120"/>
                <a:ext cx="528" cy="24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920" name="Line 16"/>
              <p:cNvSpPr>
                <a:spLocks noChangeShapeType="1"/>
              </p:cNvSpPr>
              <p:nvPr/>
            </p:nvSpPr>
            <p:spPr bwMode="auto">
              <a:xfrm>
                <a:off x="5136" y="3168"/>
                <a:ext cx="96" cy="432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921" name="Line 17"/>
              <p:cNvSpPr>
                <a:spLocks noChangeShapeType="1"/>
              </p:cNvSpPr>
              <p:nvPr/>
            </p:nvSpPr>
            <p:spPr bwMode="auto">
              <a:xfrm flipH="1" flipV="1">
                <a:off x="4944" y="3504"/>
                <a:ext cx="240" cy="96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922" name="Line 18"/>
              <p:cNvSpPr>
                <a:spLocks noChangeShapeType="1"/>
              </p:cNvSpPr>
              <p:nvPr/>
            </p:nvSpPr>
            <p:spPr bwMode="auto">
              <a:xfrm flipH="1">
                <a:off x="4848" y="3552"/>
                <a:ext cx="48" cy="336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923" name="Line 19"/>
              <p:cNvSpPr>
                <a:spLocks noChangeShapeType="1"/>
              </p:cNvSpPr>
              <p:nvPr/>
            </p:nvSpPr>
            <p:spPr bwMode="auto">
              <a:xfrm flipH="1" flipV="1">
                <a:off x="4272" y="3840"/>
                <a:ext cx="576" cy="96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3954" name="Text Box 50"/>
            <p:cNvSpPr txBox="1">
              <a:spLocks noChangeArrowheads="1"/>
            </p:cNvSpPr>
            <p:nvPr/>
          </p:nvSpPr>
          <p:spPr bwMode="auto">
            <a:xfrm>
              <a:off x="4320" y="2640"/>
              <a:ext cx="5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>
                  <a:latin typeface="Verdana" panose="020B0604030504040204" pitchFamily="34" charset="0"/>
                </a:rPr>
                <a:t>VRP</a:t>
              </a:r>
              <a:endParaRPr lang="en-US"/>
            </a:p>
          </p:txBody>
        </p:sp>
      </p:grpSp>
      <p:sp>
        <p:nvSpPr>
          <p:cNvPr id="123955" name="Rectangle 51"/>
          <p:cNvSpPr>
            <a:spLocks noChangeArrowheads="1"/>
          </p:cNvSpPr>
          <p:nvPr/>
        </p:nvSpPr>
        <p:spPr bwMode="auto">
          <a:xfrm>
            <a:off x="2133600" y="57912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56" name="Oval 52"/>
          <p:cNvSpPr>
            <a:spLocks noChangeArrowheads="1"/>
          </p:cNvSpPr>
          <p:nvPr/>
        </p:nvSpPr>
        <p:spPr bwMode="auto">
          <a:xfrm>
            <a:off x="2133600" y="51054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57" name="Oval 53"/>
          <p:cNvSpPr>
            <a:spLocks noChangeArrowheads="1"/>
          </p:cNvSpPr>
          <p:nvPr/>
        </p:nvSpPr>
        <p:spPr bwMode="auto">
          <a:xfrm>
            <a:off x="2743200" y="51054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58" name="Oval 54"/>
          <p:cNvSpPr>
            <a:spLocks noChangeArrowheads="1"/>
          </p:cNvSpPr>
          <p:nvPr/>
        </p:nvSpPr>
        <p:spPr bwMode="auto">
          <a:xfrm>
            <a:off x="3276600" y="60198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59" name="Oval 55"/>
          <p:cNvSpPr>
            <a:spLocks noChangeArrowheads="1"/>
          </p:cNvSpPr>
          <p:nvPr/>
        </p:nvSpPr>
        <p:spPr bwMode="auto">
          <a:xfrm>
            <a:off x="3733800" y="47244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60" name="Oval 56"/>
          <p:cNvSpPr>
            <a:spLocks noChangeArrowheads="1"/>
          </p:cNvSpPr>
          <p:nvPr/>
        </p:nvSpPr>
        <p:spPr bwMode="auto">
          <a:xfrm>
            <a:off x="3886200" y="54864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61" name="Oval 57"/>
          <p:cNvSpPr>
            <a:spLocks noChangeArrowheads="1"/>
          </p:cNvSpPr>
          <p:nvPr/>
        </p:nvSpPr>
        <p:spPr bwMode="auto">
          <a:xfrm>
            <a:off x="3352800" y="53340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69" name="Text Box 65"/>
          <p:cNvSpPr txBox="1">
            <a:spLocks noChangeArrowheads="1"/>
          </p:cNvSpPr>
          <p:nvPr/>
        </p:nvSpPr>
        <p:spPr bwMode="auto">
          <a:xfrm>
            <a:off x="1905000" y="6096000"/>
            <a:ext cx="762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>
                <a:latin typeface="Arial Narrow" panose="020B0606020202030204" pitchFamily="34" charset="0"/>
              </a:rPr>
              <a:t>depot</a:t>
            </a:r>
            <a:endParaRPr lang="en-US"/>
          </a:p>
        </p:txBody>
      </p:sp>
      <p:sp>
        <p:nvSpPr>
          <p:cNvPr id="123970" name="Oval 66"/>
          <p:cNvSpPr>
            <a:spLocks noChangeArrowheads="1"/>
          </p:cNvSpPr>
          <p:nvPr/>
        </p:nvSpPr>
        <p:spPr bwMode="auto">
          <a:xfrm>
            <a:off x="1066800" y="51054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71" name="Oval 67"/>
          <p:cNvSpPr>
            <a:spLocks noChangeArrowheads="1"/>
          </p:cNvSpPr>
          <p:nvPr/>
        </p:nvSpPr>
        <p:spPr bwMode="auto">
          <a:xfrm>
            <a:off x="381000" y="51816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72" name="Oval 68"/>
          <p:cNvSpPr>
            <a:spLocks noChangeArrowheads="1"/>
          </p:cNvSpPr>
          <p:nvPr/>
        </p:nvSpPr>
        <p:spPr bwMode="auto">
          <a:xfrm>
            <a:off x="2057400" y="44196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73" name="Oval 69"/>
          <p:cNvSpPr>
            <a:spLocks noChangeArrowheads="1"/>
          </p:cNvSpPr>
          <p:nvPr/>
        </p:nvSpPr>
        <p:spPr bwMode="auto">
          <a:xfrm>
            <a:off x="1295400" y="62484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74" name="Oval 70"/>
          <p:cNvSpPr>
            <a:spLocks noChangeArrowheads="1"/>
          </p:cNvSpPr>
          <p:nvPr/>
        </p:nvSpPr>
        <p:spPr bwMode="auto">
          <a:xfrm>
            <a:off x="1676400" y="55626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75" name="Oval 71"/>
          <p:cNvSpPr>
            <a:spLocks noChangeArrowheads="1"/>
          </p:cNvSpPr>
          <p:nvPr/>
        </p:nvSpPr>
        <p:spPr bwMode="auto">
          <a:xfrm>
            <a:off x="381000" y="57912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3988" name="Group 84"/>
          <p:cNvGrpSpPr>
            <a:grpSpLocks/>
          </p:cNvGrpSpPr>
          <p:nvPr/>
        </p:nvGrpSpPr>
        <p:grpSpPr bwMode="auto">
          <a:xfrm>
            <a:off x="457200" y="4419600"/>
            <a:ext cx="3505200" cy="1905000"/>
            <a:chOff x="288" y="2784"/>
            <a:chExt cx="2208" cy="1200"/>
          </a:xfrm>
        </p:grpSpPr>
        <p:sp>
          <p:nvSpPr>
            <p:cNvPr id="123953" name="Text Box 49"/>
            <p:cNvSpPr txBox="1">
              <a:spLocks noChangeArrowheads="1"/>
            </p:cNvSpPr>
            <p:nvPr/>
          </p:nvSpPr>
          <p:spPr bwMode="auto">
            <a:xfrm>
              <a:off x="480" y="2784"/>
              <a:ext cx="5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>
                  <a:latin typeface="Verdana" panose="020B0604030504040204" pitchFamily="34" charset="0"/>
                </a:rPr>
                <a:t>TSP</a:t>
              </a:r>
              <a:endParaRPr lang="en-US"/>
            </a:p>
          </p:txBody>
        </p:sp>
        <p:grpSp>
          <p:nvGrpSpPr>
            <p:cNvPr id="123987" name="Group 83"/>
            <p:cNvGrpSpPr>
              <a:grpSpLocks/>
            </p:cNvGrpSpPr>
            <p:nvPr/>
          </p:nvGrpSpPr>
          <p:grpSpPr bwMode="auto">
            <a:xfrm>
              <a:off x="288" y="2832"/>
              <a:ext cx="2208" cy="1152"/>
              <a:chOff x="288" y="2832"/>
              <a:chExt cx="2208" cy="1152"/>
            </a:xfrm>
          </p:grpSpPr>
          <p:sp>
            <p:nvSpPr>
              <p:cNvPr id="123963" name="Line 59"/>
              <p:cNvSpPr>
                <a:spLocks noChangeShapeType="1"/>
              </p:cNvSpPr>
              <p:nvPr/>
            </p:nvSpPr>
            <p:spPr bwMode="auto">
              <a:xfrm flipV="1">
                <a:off x="1440" y="3264"/>
                <a:ext cx="2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964" name="Line 60"/>
              <p:cNvSpPr>
                <a:spLocks noChangeShapeType="1"/>
              </p:cNvSpPr>
              <p:nvPr/>
            </p:nvSpPr>
            <p:spPr bwMode="auto">
              <a:xfrm flipV="1">
                <a:off x="1824" y="3024"/>
                <a:ext cx="528" cy="2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965" name="Line 61"/>
              <p:cNvSpPr>
                <a:spLocks noChangeShapeType="1"/>
              </p:cNvSpPr>
              <p:nvPr/>
            </p:nvSpPr>
            <p:spPr bwMode="auto">
              <a:xfrm>
                <a:off x="2400" y="3072"/>
                <a:ext cx="96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966" name="Line 62"/>
              <p:cNvSpPr>
                <a:spLocks noChangeShapeType="1"/>
              </p:cNvSpPr>
              <p:nvPr/>
            </p:nvSpPr>
            <p:spPr bwMode="auto">
              <a:xfrm flipH="1" flipV="1">
                <a:off x="2208" y="3408"/>
                <a:ext cx="24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967" name="Line 63"/>
              <p:cNvSpPr>
                <a:spLocks noChangeShapeType="1"/>
              </p:cNvSpPr>
              <p:nvPr/>
            </p:nvSpPr>
            <p:spPr bwMode="auto">
              <a:xfrm flipH="1">
                <a:off x="2112" y="3456"/>
                <a:ext cx="48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968" name="Line 64"/>
              <p:cNvSpPr>
                <a:spLocks noChangeShapeType="1"/>
              </p:cNvSpPr>
              <p:nvPr/>
            </p:nvSpPr>
            <p:spPr bwMode="auto">
              <a:xfrm flipH="1" flipV="1">
                <a:off x="1536" y="3744"/>
                <a:ext cx="576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976" name="Line 72"/>
              <p:cNvSpPr>
                <a:spLocks noChangeShapeType="1"/>
              </p:cNvSpPr>
              <p:nvPr/>
            </p:nvSpPr>
            <p:spPr bwMode="auto">
              <a:xfrm flipH="1" flipV="1">
                <a:off x="1104" y="3552"/>
                <a:ext cx="24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977" name="Line 73"/>
              <p:cNvSpPr>
                <a:spLocks noChangeShapeType="1"/>
              </p:cNvSpPr>
              <p:nvPr/>
            </p:nvSpPr>
            <p:spPr bwMode="auto">
              <a:xfrm flipH="1" flipV="1">
                <a:off x="1344" y="2880"/>
                <a:ext cx="48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978" name="Line 74"/>
              <p:cNvSpPr>
                <a:spLocks noChangeShapeType="1"/>
              </p:cNvSpPr>
              <p:nvPr/>
            </p:nvSpPr>
            <p:spPr bwMode="auto">
              <a:xfrm flipH="1">
                <a:off x="720" y="2832"/>
                <a:ext cx="624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979" name="Line 75"/>
              <p:cNvSpPr>
                <a:spLocks noChangeShapeType="1"/>
              </p:cNvSpPr>
              <p:nvPr/>
            </p:nvSpPr>
            <p:spPr bwMode="auto">
              <a:xfrm flipH="1">
                <a:off x="288" y="3264"/>
                <a:ext cx="432" cy="4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980" name="Line 76"/>
              <p:cNvSpPr>
                <a:spLocks noChangeShapeType="1"/>
              </p:cNvSpPr>
              <p:nvPr/>
            </p:nvSpPr>
            <p:spPr bwMode="auto">
              <a:xfrm>
                <a:off x="288" y="3312"/>
                <a:ext cx="0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981" name="Line 77"/>
              <p:cNvSpPr>
                <a:spLocks noChangeShapeType="1"/>
              </p:cNvSpPr>
              <p:nvPr/>
            </p:nvSpPr>
            <p:spPr bwMode="auto">
              <a:xfrm>
                <a:off x="288" y="3696"/>
                <a:ext cx="576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982" name="Line 78"/>
              <p:cNvSpPr>
                <a:spLocks noChangeShapeType="1"/>
              </p:cNvSpPr>
              <p:nvPr/>
            </p:nvSpPr>
            <p:spPr bwMode="auto">
              <a:xfrm flipV="1">
                <a:off x="864" y="3552"/>
                <a:ext cx="24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23993" name="Group 89"/>
          <p:cNvGrpSpPr>
            <a:grpSpLocks/>
          </p:cNvGrpSpPr>
          <p:nvPr/>
        </p:nvGrpSpPr>
        <p:grpSpPr bwMode="auto">
          <a:xfrm>
            <a:off x="4267200" y="3733800"/>
            <a:ext cx="4114800" cy="2895600"/>
            <a:chOff x="2688" y="2352"/>
            <a:chExt cx="2592" cy="1824"/>
          </a:xfrm>
        </p:grpSpPr>
        <p:grpSp>
          <p:nvGrpSpPr>
            <p:cNvPr id="123991" name="Group 87"/>
            <p:cNvGrpSpPr>
              <a:grpSpLocks/>
            </p:cNvGrpSpPr>
            <p:nvPr/>
          </p:nvGrpSpPr>
          <p:grpSpPr bwMode="auto">
            <a:xfrm>
              <a:off x="2976" y="2880"/>
              <a:ext cx="2304" cy="1287"/>
              <a:chOff x="2976" y="2880"/>
              <a:chExt cx="2304" cy="1287"/>
            </a:xfrm>
          </p:grpSpPr>
          <p:sp>
            <p:nvSpPr>
              <p:cNvPr id="123910" name="Rectangle 6"/>
              <p:cNvSpPr>
                <a:spLocks noChangeArrowheads="1"/>
              </p:cNvSpPr>
              <p:nvPr/>
            </p:nvSpPr>
            <p:spPr bwMode="auto">
              <a:xfrm>
                <a:off x="4080" y="3744"/>
                <a:ext cx="192" cy="19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911" name="Oval 7"/>
              <p:cNvSpPr>
                <a:spLocks noChangeArrowheads="1"/>
              </p:cNvSpPr>
              <p:nvPr/>
            </p:nvSpPr>
            <p:spPr bwMode="auto">
              <a:xfrm>
                <a:off x="4080" y="33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912" name="Oval 8"/>
              <p:cNvSpPr>
                <a:spLocks noChangeArrowheads="1"/>
              </p:cNvSpPr>
              <p:nvPr/>
            </p:nvSpPr>
            <p:spPr bwMode="auto">
              <a:xfrm>
                <a:off x="4464" y="33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913" name="Oval 9"/>
              <p:cNvSpPr>
                <a:spLocks noChangeArrowheads="1"/>
              </p:cNvSpPr>
              <p:nvPr/>
            </p:nvSpPr>
            <p:spPr bwMode="auto">
              <a:xfrm>
                <a:off x="4800" y="388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914" name="Oval 10"/>
              <p:cNvSpPr>
                <a:spLocks noChangeArrowheads="1"/>
              </p:cNvSpPr>
              <p:nvPr/>
            </p:nvSpPr>
            <p:spPr bwMode="auto">
              <a:xfrm>
                <a:off x="5088" y="307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915" name="Oval 11"/>
              <p:cNvSpPr>
                <a:spLocks noChangeArrowheads="1"/>
              </p:cNvSpPr>
              <p:nvPr/>
            </p:nvSpPr>
            <p:spPr bwMode="auto">
              <a:xfrm>
                <a:off x="5184" y="355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916" name="Oval 12"/>
              <p:cNvSpPr>
                <a:spLocks noChangeArrowheads="1"/>
              </p:cNvSpPr>
              <p:nvPr/>
            </p:nvSpPr>
            <p:spPr bwMode="auto">
              <a:xfrm>
                <a:off x="4848" y="3456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924" name="Text Box 20"/>
              <p:cNvSpPr txBox="1">
                <a:spLocks noChangeArrowheads="1"/>
              </p:cNvSpPr>
              <p:nvPr/>
            </p:nvSpPr>
            <p:spPr bwMode="auto">
              <a:xfrm>
                <a:off x="3936" y="3936"/>
                <a:ext cx="480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800" b="1">
                    <a:latin typeface="Arial Narrow" panose="020B0606020202030204" pitchFamily="34" charset="0"/>
                  </a:rPr>
                  <a:t>depot</a:t>
                </a:r>
                <a:endParaRPr lang="en-US"/>
              </a:p>
            </p:txBody>
          </p:sp>
          <p:sp>
            <p:nvSpPr>
              <p:cNvPr id="123940" name="Oval 36"/>
              <p:cNvSpPr>
                <a:spLocks noChangeArrowheads="1"/>
              </p:cNvSpPr>
              <p:nvPr/>
            </p:nvSpPr>
            <p:spPr bwMode="auto">
              <a:xfrm>
                <a:off x="3408" y="331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941" name="Oval 37"/>
              <p:cNvSpPr>
                <a:spLocks noChangeArrowheads="1"/>
              </p:cNvSpPr>
              <p:nvPr/>
            </p:nvSpPr>
            <p:spPr bwMode="auto">
              <a:xfrm>
                <a:off x="2976" y="336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942" name="Oval 38"/>
              <p:cNvSpPr>
                <a:spLocks noChangeArrowheads="1"/>
              </p:cNvSpPr>
              <p:nvPr/>
            </p:nvSpPr>
            <p:spPr bwMode="auto">
              <a:xfrm>
                <a:off x="4032" y="288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943" name="Oval 39"/>
              <p:cNvSpPr>
                <a:spLocks noChangeArrowheads="1"/>
              </p:cNvSpPr>
              <p:nvPr/>
            </p:nvSpPr>
            <p:spPr bwMode="auto">
              <a:xfrm>
                <a:off x="3552" y="4032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944" name="Oval 40"/>
              <p:cNvSpPr>
                <a:spLocks noChangeArrowheads="1"/>
              </p:cNvSpPr>
              <p:nvPr/>
            </p:nvSpPr>
            <p:spPr bwMode="auto">
              <a:xfrm>
                <a:off x="3792" y="360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945" name="Oval 41"/>
              <p:cNvSpPr>
                <a:spLocks noChangeArrowheads="1"/>
              </p:cNvSpPr>
              <p:nvPr/>
            </p:nvSpPr>
            <p:spPr bwMode="auto">
              <a:xfrm>
                <a:off x="2976" y="3744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3990" name="Line 86"/>
            <p:cNvSpPr>
              <a:spLocks noChangeShapeType="1"/>
            </p:cNvSpPr>
            <p:nvPr/>
          </p:nvSpPr>
          <p:spPr bwMode="auto">
            <a:xfrm>
              <a:off x="2688" y="2352"/>
              <a:ext cx="0" cy="18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2338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563563"/>
          </a:xfrm>
        </p:spPr>
        <p:txBody>
          <a:bodyPr/>
          <a:lstStyle/>
          <a:p>
            <a:pPr eaLnBrk="1" hangingPunct="1"/>
            <a:r>
              <a:rPr lang="en-US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TSP Formulation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8229600" cy="4525963"/>
          </a:xfrm>
        </p:spPr>
        <p:txBody>
          <a:bodyPr/>
          <a:lstStyle/>
          <a:p>
            <a:pPr lvl="1" eaLnBrk="1" hangingPunct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Minimize</a:t>
            </a:r>
            <a:r>
              <a:rPr lang="en-US" dirty="0" smtClean="0"/>
              <a:t>	</a:t>
            </a:r>
          </a:p>
          <a:p>
            <a:pPr lvl="1" eaLnBrk="1" hangingPunct="1"/>
            <a:endParaRPr lang="en-US" dirty="0" smtClean="0"/>
          </a:p>
          <a:p>
            <a:pPr lvl="1" eaLnBrk="1" hangingPunct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Subject to:</a:t>
            </a:r>
            <a:r>
              <a:rPr lang="en-US" dirty="0" smtClean="0"/>
              <a:t>	</a:t>
            </a:r>
          </a:p>
        </p:txBody>
      </p:sp>
      <p:graphicFrame>
        <p:nvGraphicFramePr>
          <p:cNvPr id="50180" name="Object 4"/>
          <p:cNvGraphicFramePr>
            <a:graphicFrameLocks noChangeAspect="1"/>
          </p:cNvGraphicFramePr>
          <p:nvPr/>
        </p:nvGraphicFramePr>
        <p:xfrm>
          <a:off x="2971800" y="1295400"/>
          <a:ext cx="1219200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81" name="MathType Equation" r:id="rId4" imgW="672808" imgH="368140" progId="Equation">
                  <p:embed/>
                </p:oleObj>
              </mc:Choice>
              <mc:Fallback>
                <p:oleObj name="MathType Equation" r:id="rId4" imgW="672808" imgH="368140" progId="Equation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295400"/>
                        <a:ext cx="1219200" cy="66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1" name="Object 5"/>
          <p:cNvGraphicFramePr>
            <a:graphicFrameLocks noChangeAspect="1"/>
          </p:cNvGraphicFramePr>
          <p:nvPr/>
        </p:nvGraphicFramePr>
        <p:xfrm>
          <a:off x="3048000" y="2057400"/>
          <a:ext cx="2743200" cy="223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82" name="MathType Equation" r:id="rId6" imgW="1663700" imgH="1358900" progId="Equation">
                  <p:embed/>
                </p:oleObj>
              </mc:Choice>
              <mc:Fallback>
                <p:oleObj name="MathType Equation" r:id="rId6" imgW="1663700" imgH="1358900" progId="Equation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2057400"/>
                        <a:ext cx="2743200" cy="2239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2" name="Rectangle 6"/>
          <p:cNvSpPr>
            <a:spLocks noChangeArrowheads="1"/>
          </p:cNvSpPr>
          <p:nvPr/>
        </p:nvSpPr>
        <p:spPr bwMode="auto">
          <a:xfrm>
            <a:off x="457200" y="4573588"/>
            <a:ext cx="8153400" cy="2132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2200" b="0" dirty="0">
                <a:latin typeface="Arial" panose="020B0604020202020204" pitchFamily="34" charset="0"/>
              </a:rPr>
              <a:t>In the TSP formulation if we remove the third constraint set we have the simple assignment problem, which can be easily solved.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2200" b="0" dirty="0">
                <a:latin typeface="Arial" panose="020B0604020202020204" pitchFamily="34" charset="0"/>
              </a:rPr>
              <a:t>The addition of the third constraint set, commonly called sub-tour elimination constraints, makes this a very difficult problem to solve.</a:t>
            </a:r>
            <a:r>
              <a:rPr lang="en-US" sz="2400" b="0" dirty="0">
                <a:latin typeface="Arial" panose="020B0604020202020204" pitchFamily="34" charset="0"/>
              </a:rPr>
              <a:t>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8" name="Rectangle 10"/>
          <p:cNvSpPr>
            <a:spLocks noChangeArrowheads="1"/>
          </p:cNvSpPr>
          <p:nvPr/>
        </p:nvSpPr>
        <p:spPr bwMode="auto">
          <a:xfrm>
            <a:off x="228600" y="4572000"/>
            <a:ext cx="8229600" cy="16002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939" name="Rectangle 11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1143000"/>
          </a:xfrm>
        </p:spPr>
        <p:txBody>
          <a:bodyPr/>
          <a:lstStyle/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Mixed Pickup &amp; Delivery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940" name="Line 12"/>
          <p:cNvSpPr>
            <a:spLocks noChangeShapeType="1"/>
          </p:cNvSpPr>
          <p:nvPr/>
        </p:nvSpPr>
        <p:spPr bwMode="auto">
          <a:xfrm>
            <a:off x="685800" y="1219200"/>
            <a:ext cx="54864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941" name="Rectangle 13"/>
          <p:cNvSpPr>
            <a:spLocks noGrp="1" noChangeArrowheads="1"/>
          </p:cNvSpPr>
          <p:nvPr>
            <p:ph type="body" idx="1"/>
          </p:nvPr>
        </p:nvSpPr>
        <p:spPr>
          <a:xfrm>
            <a:off x="228600" y="4724400"/>
            <a:ext cx="8229600" cy="1524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</a:extLst>
        </p:spPr>
        <p:txBody>
          <a:bodyPr/>
          <a:lstStyle/>
          <a:p>
            <a:r>
              <a:rPr lang="en-US" sz="2400" dirty="0">
                <a:latin typeface="Verdana" panose="020B0604030504040204" pitchFamily="34" charset="0"/>
              </a:rPr>
              <a:t>Can pickups and deliveries be made on same trip?</a:t>
            </a:r>
          </a:p>
          <a:p>
            <a:r>
              <a:rPr lang="en-US" sz="2400" dirty="0">
                <a:latin typeface="Verdana" panose="020B0604030504040204" pitchFamily="34" charset="0"/>
              </a:rPr>
              <a:t>Can they be interspersed?</a:t>
            </a:r>
          </a:p>
        </p:txBody>
      </p:sp>
      <p:sp>
        <p:nvSpPr>
          <p:cNvPr id="124966" name="Rectangle 38"/>
          <p:cNvSpPr>
            <a:spLocks noChangeArrowheads="1"/>
          </p:cNvSpPr>
          <p:nvPr/>
        </p:nvSpPr>
        <p:spPr bwMode="auto">
          <a:xfrm>
            <a:off x="5029200" y="32766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970" name="Oval 42"/>
          <p:cNvSpPr>
            <a:spLocks noChangeArrowheads="1"/>
          </p:cNvSpPr>
          <p:nvPr/>
        </p:nvSpPr>
        <p:spPr bwMode="auto">
          <a:xfrm>
            <a:off x="6629400" y="22098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971" name="Oval 43"/>
          <p:cNvSpPr>
            <a:spLocks noChangeArrowheads="1"/>
          </p:cNvSpPr>
          <p:nvPr/>
        </p:nvSpPr>
        <p:spPr bwMode="auto">
          <a:xfrm>
            <a:off x="6781800" y="29718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972" name="Oval 44"/>
          <p:cNvSpPr>
            <a:spLocks noChangeArrowheads="1"/>
          </p:cNvSpPr>
          <p:nvPr/>
        </p:nvSpPr>
        <p:spPr bwMode="auto">
          <a:xfrm>
            <a:off x="6248400" y="28194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973" name="Text Box 45"/>
          <p:cNvSpPr txBox="1">
            <a:spLocks noChangeArrowheads="1"/>
          </p:cNvSpPr>
          <p:nvPr/>
        </p:nvSpPr>
        <p:spPr bwMode="auto">
          <a:xfrm>
            <a:off x="4800600" y="3581400"/>
            <a:ext cx="762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>
                <a:latin typeface="Arial Narrow" panose="020B0606020202030204" pitchFamily="34" charset="0"/>
              </a:rPr>
              <a:t>depot</a:t>
            </a:r>
            <a:endParaRPr lang="en-US"/>
          </a:p>
        </p:txBody>
      </p:sp>
      <p:sp>
        <p:nvSpPr>
          <p:cNvPr id="124975" name="Oval 4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976" name="Oval 48"/>
          <p:cNvSpPr>
            <a:spLocks noChangeArrowheads="1"/>
          </p:cNvSpPr>
          <p:nvPr/>
        </p:nvSpPr>
        <p:spPr bwMode="auto">
          <a:xfrm>
            <a:off x="4953000" y="19050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978" name="Oval 50"/>
          <p:cNvSpPr>
            <a:spLocks noChangeArrowheads="1"/>
          </p:cNvSpPr>
          <p:nvPr/>
        </p:nvSpPr>
        <p:spPr bwMode="auto">
          <a:xfrm>
            <a:off x="4572000" y="30480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979" name="Oval 51"/>
          <p:cNvSpPr>
            <a:spLocks noChangeArrowheads="1"/>
          </p:cNvSpPr>
          <p:nvPr/>
        </p:nvSpPr>
        <p:spPr bwMode="auto">
          <a:xfrm>
            <a:off x="3276600" y="32766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995" name="AutoShape 67"/>
          <p:cNvSpPr>
            <a:spLocks noChangeArrowheads="1"/>
          </p:cNvSpPr>
          <p:nvPr/>
        </p:nvSpPr>
        <p:spPr bwMode="auto">
          <a:xfrm>
            <a:off x="6172200" y="3429000"/>
            <a:ext cx="152400" cy="15240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996" name="AutoShape 68"/>
          <p:cNvSpPr>
            <a:spLocks noChangeArrowheads="1"/>
          </p:cNvSpPr>
          <p:nvPr/>
        </p:nvSpPr>
        <p:spPr bwMode="auto">
          <a:xfrm>
            <a:off x="4191000" y="3733800"/>
            <a:ext cx="152400" cy="15240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997" name="AutoShape 69"/>
          <p:cNvSpPr>
            <a:spLocks noChangeArrowheads="1"/>
          </p:cNvSpPr>
          <p:nvPr/>
        </p:nvSpPr>
        <p:spPr bwMode="auto">
          <a:xfrm>
            <a:off x="3962400" y="2590800"/>
            <a:ext cx="152400" cy="15240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998" name="AutoShape 70"/>
          <p:cNvSpPr>
            <a:spLocks noChangeArrowheads="1"/>
          </p:cNvSpPr>
          <p:nvPr/>
        </p:nvSpPr>
        <p:spPr bwMode="auto">
          <a:xfrm>
            <a:off x="5638800" y="2590800"/>
            <a:ext cx="152400" cy="15240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999" name="AutoShape 71"/>
          <p:cNvSpPr>
            <a:spLocks noChangeArrowheads="1"/>
          </p:cNvSpPr>
          <p:nvPr/>
        </p:nvSpPr>
        <p:spPr bwMode="auto">
          <a:xfrm>
            <a:off x="5029200" y="2590800"/>
            <a:ext cx="152400" cy="15240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000" name="AutoShape 72"/>
          <p:cNvSpPr>
            <a:spLocks noChangeArrowheads="1"/>
          </p:cNvSpPr>
          <p:nvPr/>
        </p:nvSpPr>
        <p:spPr bwMode="auto">
          <a:xfrm>
            <a:off x="609600" y="1828800"/>
            <a:ext cx="152400" cy="15240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001" name="Oval 73"/>
          <p:cNvSpPr>
            <a:spLocks noChangeArrowheads="1"/>
          </p:cNvSpPr>
          <p:nvPr/>
        </p:nvSpPr>
        <p:spPr bwMode="auto">
          <a:xfrm>
            <a:off x="609600" y="22098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002" name="Text Box 74"/>
          <p:cNvSpPr txBox="1">
            <a:spLocks noChangeArrowheads="1"/>
          </p:cNvSpPr>
          <p:nvPr/>
        </p:nvSpPr>
        <p:spPr bwMode="auto">
          <a:xfrm>
            <a:off x="914400" y="1752600"/>
            <a:ext cx="1371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latin typeface="Verdana" panose="020B0604030504040204" pitchFamily="34" charset="0"/>
              </a:rPr>
              <a:t>Pickup</a:t>
            </a:r>
            <a:endParaRPr lang="en-US"/>
          </a:p>
        </p:txBody>
      </p:sp>
      <p:sp>
        <p:nvSpPr>
          <p:cNvPr id="125003" name="Text Box 75"/>
          <p:cNvSpPr txBox="1">
            <a:spLocks noChangeArrowheads="1"/>
          </p:cNvSpPr>
          <p:nvPr/>
        </p:nvSpPr>
        <p:spPr bwMode="auto">
          <a:xfrm>
            <a:off x="914400" y="2133600"/>
            <a:ext cx="1371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latin typeface="Verdana" panose="020B0604030504040204" pitchFamily="34" charset="0"/>
              </a:rPr>
              <a:t>Delivery</a:t>
            </a:r>
            <a:endParaRPr lang="en-US"/>
          </a:p>
        </p:txBody>
      </p:sp>
      <p:sp>
        <p:nvSpPr>
          <p:cNvPr id="125004" name="Rectangle 76"/>
          <p:cNvSpPr>
            <a:spLocks noChangeArrowheads="1"/>
          </p:cNvSpPr>
          <p:nvPr/>
        </p:nvSpPr>
        <p:spPr bwMode="auto">
          <a:xfrm>
            <a:off x="457200" y="1676400"/>
            <a:ext cx="1600200" cy="91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5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76" name="Rectangle 24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1143000"/>
          </a:xfrm>
        </p:spPr>
        <p:txBody>
          <a:bodyPr/>
          <a:lstStyle/>
          <a:p>
            <a:pPr algn="l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Mixed Pickup &amp; Delivery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977" name="Line 25"/>
          <p:cNvSpPr>
            <a:spLocks noChangeShapeType="1"/>
          </p:cNvSpPr>
          <p:nvPr/>
        </p:nvSpPr>
        <p:spPr bwMode="auto">
          <a:xfrm>
            <a:off x="685800" y="1219200"/>
            <a:ext cx="4953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22" name="AutoShape 70"/>
          <p:cNvSpPr>
            <a:spLocks noChangeArrowheads="1"/>
          </p:cNvSpPr>
          <p:nvPr/>
        </p:nvSpPr>
        <p:spPr bwMode="auto">
          <a:xfrm>
            <a:off x="609600" y="1828800"/>
            <a:ext cx="152400" cy="15240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23" name="Oval 71"/>
          <p:cNvSpPr>
            <a:spLocks noChangeArrowheads="1"/>
          </p:cNvSpPr>
          <p:nvPr/>
        </p:nvSpPr>
        <p:spPr bwMode="auto">
          <a:xfrm>
            <a:off x="609600" y="22098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024" name="Text Box 72"/>
          <p:cNvSpPr txBox="1">
            <a:spLocks noChangeArrowheads="1"/>
          </p:cNvSpPr>
          <p:nvPr/>
        </p:nvSpPr>
        <p:spPr bwMode="auto">
          <a:xfrm>
            <a:off x="914400" y="1752600"/>
            <a:ext cx="1371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latin typeface="Verdana" panose="020B0604030504040204" pitchFamily="34" charset="0"/>
              </a:rPr>
              <a:t>Pickup</a:t>
            </a:r>
            <a:endParaRPr lang="en-US"/>
          </a:p>
        </p:txBody>
      </p:sp>
      <p:sp>
        <p:nvSpPr>
          <p:cNvPr id="126025" name="Text Box 73"/>
          <p:cNvSpPr txBox="1">
            <a:spLocks noChangeArrowheads="1"/>
          </p:cNvSpPr>
          <p:nvPr/>
        </p:nvSpPr>
        <p:spPr bwMode="auto">
          <a:xfrm>
            <a:off x="914400" y="2133600"/>
            <a:ext cx="1371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latin typeface="Verdana" panose="020B0604030504040204" pitchFamily="34" charset="0"/>
              </a:rPr>
              <a:t>Delivery</a:t>
            </a:r>
            <a:endParaRPr lang="en-US"/>
          </a:p>
        </p:txBody>
      </p:sp>
      <p:grpSp>
        <p:nvGrpSpPr>
          <p:cNvPr id="126064" name="Group 112"/>
          <p:cNvGrpSpPr>
            <a:grpSpLocks/>
          </p:cNvGrpSpPr>
          <p:nvPr/>
        </p:nvGrpSpPr>
        <p:grpSpPr bwMode="auto">
          <a:xfrm>
            <a:off x="0" y="2819400"/>
            <a:ext cx="4343400" cy="3276600"/>
            <a:chOff x="0" y="1776"/>
            <a:chExt cx="2736" cy="2064"/>
          </a:xfrm>
        </p:grpSpPr>
        <p:sp>
          <p:nvSpPr>
            <p:cNvPr id="126057" name="Oval 105"/>
            <p:cNvSpPr>
              <a:spLocks noChangeArrowheads="1"/>
            </p:cNvSpPr>
            <p:nvPr/>
          </p:nvSpPr>
          <p:spPr bwMode="auto">
            <a:xfrm>
              <a:off x="0" y="1776"/>
              <a:ext cx="2736" cy="2064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FFFFCC"/>
                </a:solidFill>
              </a:endParaRPr>
            </a:p>
          </p:txBody>
        </p:sp>
        <p:sp>
          <p:nvSpPr>
            <p:cNvPr id="125968" name="Line 16"/>
            <p:cNvSpPr>
              <a:spLocks noChangeShapeType="1"/>
            </p:cNvSpPr>
            <p:nvPr/>
          </p:nvSpPr>
          <p:spPr bwMode="auto">
            <a:xfrm flipH="1" flipV="1">
              <a:off x="1104" y="3072"/>
              <a:ext cx="192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969" name="Line 17"/>
            <p:cNvSpPr>
              <a:spLocks noChangeShapeType="1"/>
            </p:cNvSpPr>
            <p:nvPr/>
          </p:nvSpPr>
          <p:spPr bwMode="auto">
            <a:xfrm flipH="1" flipV="1">
              <a:off x="1296" y="2352"/>
              <a:ext cx="1056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970" name="Line 18"/>
            <p:cNvSpPr>
              <a:spLocks noChangeShapeType="1"/>
            </p:cNvSpPr>
            <p:nvPr/>
          </p:nvSpPr>
          <p:spPr bwMode="auto">
            <a:xfrm flipH="1" flipV="1">
              <a:off x="672" y="2784"/>
              <a:ext cx="144" cy="72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971" name="Line 19"/>
            <p:cNvSpPr>
              <a:spLocks noChangeShapeType="1"/>
            </p:cNvSpPr>
            <p:nvPr/>
          </p:nvSpPr>
          <p:spPr bwMode="auto">
            <a:xfrm flipH="1">
              <a:off x="240" y="2352"/>
              <a:ext cx="1056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972" name="Line 20"/>
            <p:cNvSpPr>
              <a:spLocks noChangeShapeType="1"/>
            </p:cNvSpPr>
            <p:nvPr/>
          </p:nvSpPr>
          <p:spPr bwMode="auto">
            <a:xfrm>
              <a:off x="240" y="2832"/>
              <a:ext cx="0" cy="3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973" name="Line 21"/>
            <p:cNvSpPr>
              <a:spLocks noChangeShapeType="1"/>
            </p:cNvSpPr>
            <p:nvPr/>
          </p:nvSpPr>
          <p:spPr bwMode="auto">
            <a:xfrm flipH="1">
              <a:off x="816" y="3312"/>
              <a:ext cx="48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974" name="Line 22"/>
            <p:cNvSpPr>
              <a:spLocks noChangeShapeType="1"/>
            </p:cNvSpPr>
            <p:nvPr/>
          </p:nvSpPr>
          <p:spPr bwMode="auto">
            <a:xfrm flipV="1">
              <a:off x="240" y="3072"/>
              <a:ext cx="816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979" name="Rectangle 27"/>
            <p:cNvSpPr>
              <a:spLocks noChangeArrowheads="1"/>
            </p:cNvSpPr>
            <p:nvPr/>
          </p:nvSpPr>
          <p:spPr bwMode="auto">
            <a:xfrm>
              <a:off x="1296" y="3168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983" name="Oval 31"/>
            <p:cNvSpPr>
              <a:spLocks noChangeArrowheads="1"/>
            </p:cNvSpPr>
            <p:nvPr/>
          </p:nvSpPr>
          <p:spPr bwMode="auto">
            <a:xfrm>
              <a:off x="2304" y="2496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984" name="Oval 32"/>
            <p:cNvSpPr>
              <a:spLocks noChangeArrowheads="1"/>
            </p:cNvSpPr>
            <p:nvPr/>
          </p:nvSpPr>
          <p:spPr bwMode="auto">
            <a:xfrm>
              <a:off x="2400" y="2976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985" name="Oval 33"/>
            <p:cNvSpPr>
              <a:spLocks noChangeArrowheads="1"/>
            </p:cNvSpPr>
            <p:nvPr/>
          </p:nvSpPr>
          <p:spPr bwMode="auto">
            <a:xfrm>
              <a:off x="2064" y="2880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987" name="Line 35"/>
            <p:cNvSpPr>
              <a:spLocks noChangeShapeType="1"/>
            </p:cNvSpPr>
            <p:nvPr/>
          </p:nvSpPr>
          <p:spPr bwMode="auto">
            <a:xfrm>
              <a:off x="672" y="2784"/>
              <a:ext cx="67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988" name="Line 36"/>
            <p:cNvSpPr>
              <a:spLocks noChangeShapeType="1"/>
            </p:cNvSpPr>
            <p:nvPr/>
          </p:nvSpPr>
          <p:spPr bwMode="auto">
            <a:xfrm flipV="1">
              <a:off x="1344" y="2784"/>
              <a:ext cx="38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990" name="Line 38"/>
            <p:cNvSpPr>
              <a:spLocks noChangeShapeType="1"/>
            </p:cNvSpPr>
            <p:nvPr/>
          </p:nvSpPr>
          <p:spPr bwMode="auto">
            <a:xfrm>
              <a:off x="2352" y="2592"/>
              <a:ext cx="96" cy="43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991" name="Line 39"/>
            <p:cNvSpPr>
              <a:spLocks noChangeShapeType="1"/>
            </p:cNvSpPr>
            <p:nvPr/>
          </p:nvSpPr>
          <p:spPr bwMode="auto">
            <a:xfrm flipH="1" flipV="1">
              <a:off x="2160" y="2928"/>
              <a:ext cx="240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992" name="Line 40"/>
            <p:cNvSpPr>
              <a:spLocks noChangeShapeType="1"/>
            </p:cNvSpPr>
            <p:nvPr/>
          </p:nvSpPr>
          <p:spPr bwMode="auto">
            <a:xfrm flipH="1">
              <a:off x="2064" y="2976"/>
              <a:ext cx="48" cy="3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993" name="Line 41"/>
            <p:cNvSpPr>
              <a:spLocks noChangeShapeType="1"/>
            </p:cNvSpPr>
            <p:nvPr/>
          </p:nvSpPr>
          <p:spPr bwMode="auto">
            <a:xfrm flipH="1" flipV="1">
              <a:off x="1728" y="2784"/>
              <a:ext cx="336" cy="5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994" name="Text Box 42"/>
            <p:cNvSpPr txBox="1">
              <a:spLocks noChangeArrowheads="1"/>
            </p:cNvSpPr>
            <p:nvPr/>
          </p:nvSpPr>
          <p:spPr bwMode="auto">
            <a:xfrm>
              <a:off x="1152" y="3360"/>
              <a:ext cx="4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1">
                  <a:latin typeface="Arial Narrow" panose="020B0606020202030204" pitchFamily="34" charset="0"/>
                </a:rPr>
                <a:t>depot</a:t>
              </a:r>
              <a:endParaRPr lang="en-US"/>
            </a:p>
          </p:txBody>
        </p:sp>
        <p:sp>
          <p:nvSpPr>
            <p:cNvPr id="125996" name="Oval 44"/>
            <p:cNvSpPr>
              <a:spLocks noChangeArrowheads="1"/>
            </p:cNvSpPr>
            <p:nvPr/>
          </p:nvSpPr>
          <p:spPr bwMode="auto">
            <a:xfrm>
              <a:off x="192" y="2784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997" name="Oval 45"/>
            <p:cNvSpPr>
              <a:spLocks noChangeArrowheads="1"/>
            </p:cNvSpPr>
            <p:nvPr/>
          </p:nvSpPr>
          <p:spPr bwMode="auto">
            <a:xfrm>
              <a:off x="1248" y="2304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999" name="Oval 47"/>
            <p:cNvSpPr>
              <a:spLocks noChangeArrowheads="1"/>
            </p:cNvSpPr>
            <p:nvPr/>
          </p:nvSpPr>
          <p:spPr bwMode="auto">
            <a:xfrm>
              <a:off x="1008" y="3024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000" name="Oval 48"/>
            <p:cNvSpPr>
              <a:spLocks noChangeArrowheads="1"/>
            </p:cNvSpPr>
            <p:nvPr/>
          </p:nvSpPr>
          <p:spPr bwMode="auto">
            <a:xfrm>
              <a:off x="192" y="3168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017" name="AutoShape 65"/>
            <p:cNvSpPr>
              <a:spLocks noChangeArrowheads="1"/>
            </p:cNvSpPr>
            <p:nvPr/>
          </p:nvSpPr>
          <p:spPr bwMode="auto">
            <a:xfrm>
              <a:off x="2016" y="3264"/>
              <a:ext cx="96" cy="96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018" name="AutoShape 66"/>
            <p:cNvSpPr>
              <a:spLocks noChangeArrowheads="1"/>
            </p:cNvSpPr>
            <p:nvPr/>
          </p:nvSpPr>
          <p:spPr bwMode="auto">
            <a:xfrm>
              <a:off x="768" y="3456"/>
              <a:ext cx="96" cy="96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019" name="AutoShape 67"/>
            <p:cNvSpPr>
              <a:spLocks noChangeArrowheads="1"/>
            </p:cNvSpPr>
            <p:nvPr/>
          </p:nvSpPr>
          <p:spPr bwMode="auto">
            <a:xfrm>
              <a:off x="624" y="2736"/>
              <a:ext cx="96" cy="96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020" name="AutoShape 68"/>
            <p:cNvSpPr>
              <a:spLocks noChangeArrowheads="1"/>
            </p:cNvSpPr>
            <p:nvPr/>
          </p:nvSpPr>
          <p:spPr bwMode="auto">
            <a:xfrm>
              <a:off x="1680" y="2736"/>
              <a:ext cx="96" cy="96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021" name="AutoShape 69"/>
            <p:cNvSpPr>
              <a:spLocks noChangeArrowheads="1"/>
            </p:cNvSpPr>
            <p:nvPr/>
          </p:nvSpPr>
          <p:spPr bwMode="auto">
            <a:xfrm>
              <a:off x="1296" y="2736"/>
              <a:ext cx="96" cy="96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026" name="Text Box 74"/>
            <p:cNvSpPr txBox="1">
              <a:spLocks noChangeArrowheads="1"/>
            </p:cNvSpPr>
            <p:nvPr/>
          </p:nvSpPr>
          <p:spPr bwMode="auto">
            <a:xfrm>
              <a:off x="528" y="1776"/>
              <a:ext cx="1776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>
                  <a:latin typeface="Verdana" panose="020B0604030504040204" pitchFamily="34" charset="0"/>
                </a:rPr>
                <a:t>One Route </a:t>
              </a:r>
            </a:p>
            <a:p>
              <a:pPr algn="ctr"/>
              <a:r>
                <a:rPr lang="en-US">
                  <a:latin typeface="Verdana" panose="020B0604030504040204" pitchFamily="34" charset="0"/>
                </a:rPr>
                <a:t>Not Interspersed</a:t>
              </a:r>
              <a:endParaRPr lang="en-US"/>
            </a:p>
          </p:txBody>
        </p:sp>
      </p:grpSp>
      <p:grpSp>
        <p:nvGrpSpPr>
          <p:cNvPr id="126062" name="Group 110"/>
          <p:cNvGrpSpPr>
            <a:grpSpLocks/>
          </p:cNvGrpSpPr>
          <p:nvPr/>
        </p:nvGrpSpPr>
        <p:grpSpPr bwMode="auto">
          <a:xfrm>
            <a:off x="4419600" y="1066800"/>
            <a:ext cx="4495800" cy="2971800"/>
            <a:chOff x="2736" y="2448"/>
            <a:chExt cx="2832" cy="1872"/>
          </a:xfrm>
        </p:grpSpPr>
        <p:sp>
          <p:nvSpPr>
            <p:cNvPr id="126059" name="Oval 107"/>
            <p:cNvSpPr>
              <a:spLocks noChangeArrowheads="1"/>
            </p:cNvSpPr>
            <p:nvPr/>
          </p:nvSpPr>
          <p:spPr bwMode="auto">
            <a:xfrm>
              <a:off x="2736" y="2448"/>
              <a:ext cx="2832" cy="1872"/>
            </a:xfrm>
            <a:prstGeom prst="ellipse">
              <a:avLst/>
            </a:prstGeom>
            <a:solidFill>
              <a:srgbClr val="FFCC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FFFFCC"/>
                </a:solidFill>
              </a:endParaRPr>
            </a:p>
          </p:txBody>
        </p:sp>
        <p:sp>
          <p:nvSpPr>
            <p:cNvPr id="126028" name="Line 76"/>
            <p:cNvSpPr>
              <a:spLocks noChangeShapeType="1"/>
            </p:cNvSpPr>
            <p:nvPr/>
          </p:nvSpPr>
          <p:spPr bwMode="auto">
            <a:xfrm flipH="1" flipV="1">
              <a:off x="3840" y="3696"/>
              <a:ext cx="192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029" name="Line 77"/>
            <p:cNvSpPr>
              <a:spLocks noChangeShapeType="1"/>
            </p:cNvSpPr>
            <p:nvPr/>
          </p:nvSpPr>
          <p:spPr bwMode="auto">
            <a:xfrm flipH="1" flipV="1">
              <a:off x="4032" y="2976"/>
              <a:ext cx="1056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030" name="Line 78"/>
            <p:cNvSpPr>
              <a:spLocks noChangeShapeType="1"/>
            </p:cNvSpPr>
            <p:nvPr/>
          </p:nvSpPr>
          <p:spPr bwMode="auto">
            <a:xfrm flipH="1" flipV="1">
              <a:off x="3408" y="3408"/>
              <a:ext cx="144" cy="72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031" name="Line 79"/>
            <p:cNvSpPr>
              <a:spLocks noChangeShapeType="1"/>
            </p:cNvSpPr>
            <p:nvPr/>
          </p:nvSpPr>
          <p:spPr bwMode="auto">
            <a:xfrm flipH="1">
              <a:off x="2976" y="2976"/>
              <a:ext cx="1056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032" name="Line 80"/>
            <p:cNvSpPr>
              <a:spLocks noChangeShapeType="1"/>
            </p:cNvSpPr>
            <p:nvPr/>
          </p:nvSpPr>
          <p:spPr bwMode="auto">
            <a:xfrm>
              <a:off x="2976" y="3456"/>
              <a:ext cx="0" cy="3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033" name="Line 81"/>
            <p:cNvSpPr>
              <a:spLocks noChangeShapeType="1"/>
            </p:cNvSpPr>
            <p:nvPr/>
          </p:nvSpPr>
          <p:spPr bwMode="auto">
            <a:xfrm flipH="1">
              <a:off x="3552" y="3936"/>
              <a:ext cx="48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034" name="Line 82"/>
            <p:cNvSpPr>
              <a:spLocks noChangeShapeType="1"/>
            </p:cNvSpPr>
            <p:nvPr/>
          </p:nvSpPr>
          <p:spPr bwMode="auto">
            <a:xfrm flipV="1">
              <a:off x="2976" y="3696"/>
              <a:ext cx="816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035" name="Rectangle 83"/>
            <p:cNvSpPr>
              <a:spLocks noChangeArrowheads="1"/>
            </p:cNvSpPr>
            <p:nvPr/>
          </p:nvSpPr>
          <p:spPr bwMode="auto">
            <a:xfrm>
              <a:off x="4032" y="3792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036" name="Oval 84"/>
            <p:cNvSpPr>
              <a:spLocks noChangeArrowheads="1"/>
            </p:cNvSpPr>
            <p:nvPr/>
          </p:nvSpPr>
          <p:spPr bwMode="auto">
            <a:xfrm>
              <a:off x="5040" y="3120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037" name="Oval 85"/>
            <p:cNvSpPr>
              <a:spLocks noChangeArrowheads="1"/>
            </p:cNvSpPr>
            <p:nvPr/>
          </p:nvSpPr>
          <p:spPr bwMode="auto">
            <a:xfrm>
              <a:off x="5136" y="3600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038" name="Oval 86"/>
            <p:cNvSpPr>
              <a:spLocks noChangeArrowheads="1"/>
            </p:cNvSpPr>
            <p:nvPr/>
          </p:nvSpPr>
          <p:spPr bwMode="auto">
            <a:xfrm>
              <a:off x="4800" y="3504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039" name="Line 87"/>
            <p:cNvSpPr>
              <a:spLocks noChangeShapeType="1"/>
            </p:cNvSpPr>
            <p:nvPr/>
          </p:nvSpPr>
          <p:spPr bwMode="auto">
            <a:xfrm>
              <a:off x="3408" y="3408"/>
              <a:ext cx="67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040" name="Line 88"/>
            <p:cNvSpPr>
              <a:spLocks noChangeShapeType="1"/>
            </p:cNvSpPr>
            <p:nvPr/>
          </p:nvSpPr>
          <p:spPr bwMode="auto">
            <a:xfrm flipV="1">
              <a:off x="4080" y="3408"/>
              <a:ext cx="38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041" name="Line 89"/>
            <p:cNvSpPr>
              <a:spLocks noChangeShapeType="1"/>
            </p:cNvSpPr>
            <p:nvPr/>
          </p:nvSpPr>
          <p:spPr bwMode="auto">
            <a:xfrm>
              <a:off x="5088" y="3216"/>
              <a:ext cx="96" cy="43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042" name="Line 90"/>
            <p:cNvSpPr>
              <a:spLocks noChangeShapeType="1"/>
            </p:cNvSpPr>
            <p:nvPr/>
          </p:nvSpPr>
          <p:spPr bwMode="auto">
            <a:xfrm flipH="1" flipV="1">
              <a:off x="4896" y="3552"/>
              <a:ext cx="240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043" name="Line 91"/>
            <p:cNvSpPr>
              <a:spLocks noChangeShapeType="1"/>
            </p:cNvSpPr>
            <p:nvPr/>
          </p:nvSpPr>
          <p:spPr bwMode="auto">
            <a:xfrm flipH="1">
              <a:off x="4224" y="3552"/>
              <a:ext cx="624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044" name="Line 92"/>
            <p:cNvSpPr>
              <a:spLocks noChangeShapeType="1"/>
            </p:cNvSpPr>
            <p:nvPr/>
          </p:nvSpPr>
          <p:spPr bwMode="auto">
            <a:xfrm flipH="1" flipV="1">
              <a:off x="4464" y="3408"/>
              <a:ext cx="336" cy="5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045" name="Text Box 93"/>
            <p:cNvSpPr txBox="1">
              <a:spLocks noChangeArrowheads="1"/>
            </p:cNvSpPr>
            <p:nvPr/>
          </p:nvSpPr>
          <p:spPr bwMode="auto">
            <a:xfrm>
              <a:off x="3888" y="3984"/>
              <a:ext cx="4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1">
                  <a:latin typeface="Arial Narrow" panose="020B0606020202030204" pitchFamily="34" charset="0"/>
                </a:rPr>
                <a:t>depot</a:t>
              </a:r>
              <a:endParaRPr lang="en-US"/>
            </a:p>
          </p:txBody>
        </p:sp>
        <p:sp>
          <p:nvSpPr>
            <p:cNvPr id="126046" name="Oval 94"/>
            <p:cNvSpPr>
              <a:spLocks noChangeArrowheads="1"/>
            </p:cNvSpPr>
            <p:nvPr/>
          </p:nvSpPr>
          <p:spPr bwMode="auto">
            <a:xfrm>
              <a:off x="2928" y="3408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047" name="Oval 95"/>
            <p:cNvSpPr>
              <a:spLocks noChangeArrowheads="1"/>
            </p:cNvSpPr>
            <p:nvPr/>
          </p:nvSpPr>
          <p:spPr bwMode="auto">
            <a:xfrm>
              <a:off x="3984" y="2928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048" name="Oval 96"/>
            <p:cNvSpPr>
              <a:spLocks noChangeArrowheads="1"/>
            </p:cNvSpPr>
            <p:nvPr/>
          </p:nvSpPr>
          <p:spPr bwMode="auto">
            <a:xfrm>
              <a:off x="3744" y="3648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049" name="Oval 97"/>
            <p:cNvSpPr>
              <a:spLocks noChangeArrowheads="1"/>
            </p:cNvSpPr>
            <p:nvPr/>
          </p:nvSpPr>
          <p:spPr bwMode="auto">
            <a:xfrm>
              <a:off x="2928" y="3792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051" name="AutoShape 99"/>
            <p:cNvSpPr>
              <a:spLocks noChangeArrowheads="1"/>
            </p:cNvSpPr>
            <p:nvPr/>
          </p:nvSpPr>
          <p:spPr bwMode="auto">
            <a:xfrm>
              <a:off x="3504" y="4080"/>
              <a:ext cx="96" cy="96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052" name="AutoShape 100"/>
            <p:cNvSpPr>
              <a:spLocks noChangeArrowheads="1"/>
            </p:cNvSpPr>
            <p:nvPr/>
          </p:nvSpPr>
          <p:spPr bwMode="auto">
            <a:xfrm>
              <a:off x="3360" y="3360"/>
              <a:ext cx="96" cy="96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053" name="AutoShape 101"/>
            <p:cNvSpPr>
              <a:spLocks noChangeArrowheads="1"/>
            </p:cNvSpPr>
            <p:nvPr/>
          </p:nvSpPr>
          <p:spPr bwMode="auto">
            <a:xfrm>
              <a:off x="4416" y="3360"/>
              <a:ext cx="96" cy="96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054" name="AutoShape 102"/>
            <p:cNvSpPr>
              <a:spLocks noChangeArrowheads="1"/>
            </p:cNvSpPr>
            <p:nvPr/>
          </p:nvSpPr>
          <p:spPr bwMode="auto">
            <a:xfrm>
              <a:off x="4032" y="3360"/>
              <a:ext cx="96" cy="96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055" name="Text Box 103"/>
            <p:cNvSpPr txBox="1">
              <a:spLocks noChangeArrowheads="1"/>
            </p:cNvSpPr>
            <p:nvPr/>
          </p:nvSpPr>
          <p:spPr bwMode="auto">
            <a:xfrm>
              <a:off x="3264" y="2640"/>
              <a:ext cx="17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Verdana" panose="020B0604030504040204" pitchFamily="34" charset="0"/>
                </a:rPr>
                <a:t>Separate routes</a:t>
              </a:r>
              <a:endParaRPr lang="en-US"/>
            </a:p>
          </p:txBody>
        </p:sp>
        <p:sp>
          <p:nvSpPr>
            <p:cNvPr id="126056" name="Line 104"/>
            <p:cNvSpPr>
              <a:spLocks noChangeShapeType="1"/>
            </p:cNvSpPr>
            <p:nvPr/>
          </p:nvSpPr>
          <p:spPr bwMode="auto">
            <a:xfrm flipH="1" flipV="1">
              <a:off x="4224" y="3888"/>
              <a:ext cx="576" cy="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050" name="AutoShape 98"/>
            <p:cNvSpPr>
              <a:spLocks noChangeArrowheads="1"/>
            </p:cNvSpPr>
            <p:nvPr/>
          </p:nvSpPr>
          <p:spPr bwMode="auto">
            <a:xfrm>
              <a:off x="4752" y="3888"/>
              <a:ext cx="96" cy="96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6063" name="Rectangle 111"/>
          <p:cNvSpPr>
            <a:spLocks noChangeArrowheads="1"/>
          </p:cNvSpPr>
          <p:nvPr/>
        </p:nvSpPr>
        <p:spPr bwMode="auto">
          <a:xfrm>
            <a:off x="457200" y="1676400"/>
            <a:ext cx="1600200" cy="91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6060" name="Group 108"/>
          <p:cNvGrpSpPr>
            <a:grpSpLocks/>
          </p:cNvGrpSpPr>
          <p:nvPr/>
        </p:nvGrpSpPr>
        <p:grpSpPr bwMode="auto">
          <a:xfrm>
            <a:off x="4495800" y="3810000"/>
            <a:ext cx="4495800" cy="3048000"/>
            <a:chOff x="2784" y="672"/>
            <a:chExt cx="2832" cy="1920"/>
          </a:xfrm>
        </p:grpSpPr>
        <p:sp>
          <p:nvSpPr>
            <p:cNvPr id="126058" name="Oval 106"/>
            <p:cNvSpPr>
              <a:spLocks noChangeArrowheads="1"/>
            </p:cNvSpPr>
            <p:nvPr/>
          </p:nvSpPr>
          <p:spPr bwMode="auto">
            <a:xfrm>
              <a:off x="2784" y="672"/>
              <a:ext cx="2832" cy="1920"/>
            </a:xfrm>
            <a:prstGeom prst="ellipse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>
                <a:solidFill>
                  <a:srgbClr val="FFFFCC"/>
                </a:solidFill>
              </a:endParaRPr>
            </a:p>
          </p:txBody>
        </p:sp>
        <p:sp>
          <p:nvSpPr>
            <p:cNvPr id="125954" name="Line 2"/>
            <p:cNvSpPr>
              <a:spLocks noChangeShapeType="1"/>
            </p:cNvSpPr>
            <p:nvPr/>
          </p:nvSpPr>
          <p:spPr bwMode="auto">
            <a:xfrm flipV="1">
              <a:off x="4176" y="1584"/>
              <a:ext cx="3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955" name="Line 3"/>
            <p:cNvSpPr>
              <a:spLocks noChangeShapeType="1"/>
            </p:cNvSpPr>
            <p:nvPr/>
          </p:nvSpPr>
          <p:spPr bwMode="auto">
            <a:xfrm flipV="1">
              <a:off x="4560" y="1344"/>
              <a:ext cx="576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956" name="Line 4"/>
            <p:cNvSpPr>
              <a:spLocks noChangeShapeType="1"/>
            </p:cNvSpPr>
            <p:nvPr/>
          </p:nvSpPr>
          <p:spPr bwMode="auto">
            <a:xfrm>
              <a:off x="5184" y="1392"/>
              <a:ext cx="96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957" name="Line 5"/>
            <p:cNvSpPr>
              <a:spLocks noChangeShapeType="1"/>
            </p:cNvSpPr>
            <p:nvPr/>
          </p:nvSpPr>
          <p:spPr bwMode="auto">
            <a:xfrm flipH="1" flipV="1">
              <a:off x="4992" y="1728"/>
              <a:ext cx="24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958" name="Line 6"/>
            <p:cNvSpPr>
              <a:spLocks noChangeShapeType="1"/>
            </p:cNvSpPr>
            <p:nvPr/>
          </p:nvSpPr>
          <p:spPr bwMode="auto">
            <a:xfrm flipH="1">
              <a:off x="4896" y="1776"/>
              <a:ext cx="48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959" name="Line 7"/>
            <p:cNvSpPr>
              <a:spLocks noChangeShapeType="1"/>
            </p:cNvSpPr>
            <p:nvPr/>
          </p:nvSpPr>
          <p:spPr bwMode="auto">
            <a:xfrm flipH="1" flipV="1">
              <a:off x="4320" y="2064"/>
              <a:ext cx="576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960" name="Line 8"/>
            <p:cNvSpPr>
              <a:spLocks noChangeShapeType="1"/>
            </p:cNvSpPr>
            <p:nvPr/>
          </p:nvSpPr>
          <p:spPr bwMode="auto">
            <a:xfrm flipH="1" flipV="1">
              <a:off x="3888" y="1872"/>
              <a:ext cx="24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961" name="Line 9"/>
            <p:cNvSpPr>
              <a:spLocks noChangeShapeType="1"/>
            </p:cNvSpPr>
            <p:nvPr/>
          </p:nvSpPr>
          <p:spPr bwMode="auto">
            <a:xfrm flipH="1" flipV="1">
              <a:off x="4128" y="1200"/>
              <a:ext cx="48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962" name="Line 10"/>
            <p:cNvSpPr>
              <a:spLocks noChangeShapeType="1"/>
            </p:cNvSpPr>
            <p:nvPr/>
          </p:nvSpPr>
          <p:spPr bwMode="auto">
            <a:xfrm flipH="1">
              <a:off x="3504" y="1152"/>
              <a:ext cx="624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963" name="Line 11"/>
            <p:cNvSpPr>
              <a:spLocks noChangeShapeType="1"/>
            </p:cNvSpPr>
            <p:nvPr/>
          </p:nvSpPr>
          <p:spPr bwMode="auto">
            <a:xfrm flipH="1">
              <a:off x="3072" y="1584"/>
              <a:ext cx="432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964" name="Line 12"/>
            <p:cNvSpPr>
              <a:spLocks noChangeShapeType="1"/>
            </p:cNvSpPr>
            <p:nvPr/>
          </p:nvSpPr>
          <p:spPr bwMode="auto">
            <a:xfrm>
              <a:off x="3072" y="1632"/>
              <a:ext cx="0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965" name="Line 13"/>
            <p:cNvSpPr>
              <a:spLocks noChangeShapeType="1"/>
            </p:cNvSpPr>
            <p:nvPr/>
          </p:nvSpPr>
          <p:spPr bwMode="auto">
            <a:xfrm>
              <a:off x="3072" y="2016"/>
              <a:ext cx="576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966" name="Line 14"/>
            <p:cNvSpPr>
              <a:spLocks noChangeShapeType="1"/>
            </p:cNvSpPr>
            <p:nvPr/>
          </p:nvSpPr>
          <p:spPr bwMode="auto">
            <a:xfrm flipV="1">
              <a:off x="3648" y="1872"/>
              <a:ext cx="24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001" name="Text Box 49"/>
            <p:cNvSpPr txBox="1">
              <a:spLocks noChangeArrowheads="1"/>
            </p:cNvSpPr>
            <p:nvPr/>
          </p:nvSpPr>
          <p:spPr bwMode="auto">
            <a:xfrm>
              <a:off x="3408" y="864"/>
              <a:ext cx="15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latin typeface="Verdana" panose="020B0604030504040204" pitchFamily="34" charset="0"/>
                </a:rPr>
                <a:t>Interspersed</a:t>
              </a:r>
              <a:endParaRPr lang="en-US" dirty="0"/>
            </a:p>
          </p:txBody>
        </p:sp>
        <p:sp>
          <p:nvSpPr>
            <p:cNvPr id="126003" name="Rectangle 51"/>
            <p:cNvSpPr>
              <a:spLocks noChangeArrowheads="1"/>
            </p:cNvSpPr>
            <p:nvPr/>
          </p:nvSpPr>
          <p:spPr bwMode="auto">
            <a:xfrm>
              <a:off x="4128" y="1968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004" name="Oval 52"/>
            <p:cNvSpPr>
              <a:spLocks noChangeArrowheads="1"/>
            </p:cNvSpPr>
            <p:nvPr/>
          </p:nvSpPr>
          <p:spPr bwMode="auto">
            <a:xfrm>
              <a:off x="5136" y="1296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005" name="Oval 53"/>
            <p:cNvSpPr>
              <a:spLocks noChangeArrowheads="1"/>
            </p:cNvSpPr>
            <p:nvPr/>
          </p:nvSpPr>
          <p:spPr bwMode="auto">
            <a:xfrm>
              <a:off x="5232" y="1776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006" name="Oval 54"/>
            <p:cNvSpPr>
              <a:spLocks noChangeArrowheads="1"/>
            </p:cNvSpPr>
            <p:nvPr/>
          </p:nvSpPr>
          <p:spPr bwMode="auto">
            <a:xfrm>
              <a:off x="4896" y="1680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007" name="Text Box 55"/>
            <p:cNvSpPr txBox="1">
              <a:spLocks noChangeArrowheads="1"/>
            </p:cNvSpPr>
            <p:nvPr/>
          </p:nvSpPr>
          <p:spPr bwMode="auto">
            <a:xfrm>
              <a:off x="3984" y="2160"/>
              <a:ext cx="4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1">
                  <a:latin typeface="Arial Narrow" panose="020B0606020202030204" pitchFamily="34" charset="0"/>
                </a:rPr>
                <a:t>depot</a:t>
              </a:r>
              <a:endParaRPr lang="en-US"/>
            </a:p>
          </p:txBody>
        </p:sp>
        <p:sp>
          <p:nvSpPr>
            <p:cNvPr id="126008" name="Oval 56"/>
            <p:cNvSpPr>
              <a:spLocks noChangeArrowheads="1"/>
            </p:cNvSpPr>
            <p:nvPr/>
          </p:nvSpPr>
          <p:spPr bwMode="auto">
            <a:xfrm>
              <a:off x="3024" y="1584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009" name="Oval 57"/>
            <p:cNvSpPr>
              <a:spLocks noChangeArrowheads="1"/>
            </p:cNvSpPr>
            <p:nvPr/>
          </p:nvSpPr>
          <p:spPr bwMode="auto">
            <a:xfrm>
              <a:off x="4080" y="1104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010" name="Oval 58"/>
            <p:cNvSpPr>
              <a:spLocks noChangeArrowheads="1"/>
            </p:cNvSpPr>
            <p:nvPr/>
          </p:nvSpPr>
          <p:spPr bwMode="auto">
            <a:xfrm>
              <a:off x="3840" y="1824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011" name="Oval 59"/>
            <p:cNvSpPr>
              <a:spLocks noChangeArrowheads="1"/>
            </p:cNvSpPr>
            <p:nvPr/>
          </p:nvSpPr>
          <p:spPr bwMode="auto">
            <a:xfrm>
              <a:off x="3024" y="1968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012" name="AutoShape 60"/>
            <p:cNvSpPr>
              <a:spLocks noChangeArrowheads="1"/>
            </p:cNvSpPr>
            <p:nvPr/>
          </p:nvSpPr>
          <p:spPr bwMode="auto">
            <a:xfrm>
              <a:off x="4848" y="2064"/>
              <a:ext cx="96" cy="96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013" name="AutoShape 61"/>
            <p:cNvSpPr>
              <a:spLocks noChangeArrowheads="1"/>
            </p:cNvSpPr>
            <p:nvPr/>
          </p:nvSpPr>
          <p:spPr bwMode="auto">
            <a:xfrm>
              <a:off x="3600" y="2256"/>
              <a:ext cx="96" cy="96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014" name="AutoShape 62"/>
            <p:cNvSpPr>
              <a:spLocks noChangeArrowheads="1"/>
            </p:cNvSpPr>
            <p:nvPr/>
          </p:nvSpPr>
          <p:spPr bwMode="auto">
            <a:xfrm>
              <a:off x="3456" y="1536"/>
              <a:ext cx="96" cy="96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015" name="AutoShape 63"/>
            <p:cNvSpPr>
              <a:spLocks noChangeArrowheads="1"/>
            </p:cNvSpPr>
            <p:nvPr/>
          </p:nvSpPr>
          <p:spPr bwMode="auto">
            <a:xfrm>
              <a:off x="4512" y="1536"/>
              <a:ext cx="96" cy="96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016" name="AutoShape 64"/>
            <p:cNvSpPr>
              <a:spLocks noChangeArrowheads="1"/>
            </p:cNvSpPr>
            <p:nvPr/>
          </p:nvSpPr>
          <p:spPr bwMode="auto">
            <a:xfrm>
              <a:off x="4128" y="1536"/>
              <a:ext cx="96" cy="96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107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1143000"/>
          </a:xfrm>
        </p:spPr>
        <p:txBody>
          <a:bodyPr/>
          <a:lstStyle/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Interspersed Routes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027" name="Line 3"/>
          <p:cNvSpPr>
            <a:spLocks noChangeShapeType="1"/>
          </p:cNvSpPr>
          <p:nvPr/>
        </p:nvSpPr>
        <p:spPr bwMode="auto">
          <a:xfrm>
            <a:off x="685800" y="1219200"/>
            <a:ext cx="48006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30" name="Line 6"/>
          <p:cNvSpPr>
            <a:spLocks noChangeShapeType="1"/>
          </p:cNvSpPr>
          <p:nvPr/>
        </p:nvSpPr>
        <p:spPr bwMode="auto">
          <a:xfrm flipV="1">
            <a:off x="6629400" y="2743200"/>
            <a:ext cx="609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31" name="Line 7"/>
          <p:cNvSpPr>
            <a:spLocks noChangeShapeType="1"/>
          </p:cNvSpPr>
          <p:nvPr/>
        </p:nvSpPr>
        <p:spPr bwMode="auto">
          <a:xfrm flipV="1">
            <a:off x="7239000" y="2362200"/>
            <a:ext cx="9144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32" name="Line 8"/>
          <p:cNvSpPr>
            <a:spLocks noChangeShapeType="1"/>
          </p:cNvSpPr>
          <p:nvPr/>
        </p:nvSpPr>
        <p:spPr bwMode="auto">
          <a:xfrm>
            <a:off x="8229600" y="2438400"/>
            <a:ext cx="15240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33" name="Line 9"/>
          <p:cNvSpPr>
            <a:spLocks noChangeShapeType="1"/>
          </p:cNvSpPr>
          <p:nvPr/>
        </p:nvSpPr>
        <p:spPr bwMode="auto">
          <a:xfrm flipH="1" flipV="1">
            <a:off x="7924800" y="2971800"/>
            <a:ext cx="3810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34" name="Line 10"/>
          <p:cNvSpPr>
            <a:spLocks noChangeShapeType="1"/>
          </p:cNvSpPr>
          <p:nvPr/>
        </p:nvSpPr>
        <p:spPr bwMode="auto">
          <a:xfrm flipH="1">
            <a:off x="7772400" y="3048000"/>
            <a:ext cx="762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35" name="Line 11"/>
          <p:cNvSpPr>
            <a:spLocks noChangeShapeType="1"/>
          </p:cNvSpPr>
          <p:nvPr/>
        </p:nvSpPr>
        <p:spPr bwMode="auto">
          <a:xfrm flipH="1" flipV="1">
            <a:off x="6858000" y="3505200"/>
            <a:ext cx="9144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36" name="Line 12"/>
          <p:cNvSpPr>
            <a:spLocks noChangeShapeType="1"/>
          </p:cNvSpPr>
          <p:nvPr/>
        </p:nvSpPr>
        <p:spPr bwMode="auto">
          <a:xfrm flipH="1" flipV="1">
            <a:off x="6248400" y="3200400"/>
            <a:ext cx="3048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37" name="Line 13"/>
          <p:cNvSpPr>
            <a:spLocks noChangeShapeType="1"/>
          </p:cNvSpPr>
          <p:nvPr/>
        </p:nvSpPr>
        <p:spPr bwMode="auto">
          <a:xfrm flipH="1" flipV="1">
            <a:off x="6553200" y="2133600"/>
            <a:ext cx="762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38" name="Line 14"/>
          <p:cNvSpPr>
            <a:spLocks noChangeShapeType="1"/>
          </p:cNvSpPr>
          <p:nvPr/>
        </p:nvSpPr>
        <p:spPr bwMode="auto">
          <a:xfrm flipH="1">
            <a:off x="5562600" y="2057400"/>
            <a:ext cx="99060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39" name="Line 15"/>
          <p:cNvSpPr>
            <a:spLocks noChangeShapeType="1"/>
          </p:cNvSpPr>
          <p:nvPr/>
        </p:nvSpPr>
        <p:spPr bwMode="auto">
          <a:xfrm flipH="1">
            <a:off x="4876800" y="2743200"/>
            <a:ext cx="685800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40" name="Line 16"/>
          <p:cNvSpPr>
            <a:spLocks noChangeShapeType="1"/>
          </p:cNvSpPr>
          <p:nvPr/>
        </p:nvSpPr>
        <p:spPr bwMode="auto">
          <a:xfrm>
            <a:off x="4876800" y="2819400"/>
            <a:ext cx="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41" name="Line 17"/>
          <p:cNvSpPr>
            <a:spLocks noChangeShapeType="1"/>
          </p:cNvSpPr>
          <p:nvPr/>
        </p:nvSpPr>
        <p:spPr bwMode="auto">
          <a:xfrm>
            <a:off x="4876800" y="3429000"/>
            <a:ext cx="9144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42" name="Line 18"/>
          <p:cNvSpPr>
            <a:spLocks noChangeShapeType="1"/>
          </p:cNvSpPr>
          <p:nvPr/>
        </p:nvSpPr>
        <p:spPr bwMode="auto">
          <a:xfrm flipV="1">
            <a:off x="5791200" y="3200400"/>
            <a:ext cx="38100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44" name="Rectangle 20"/>
          <p:cNvSpPr>
            <a:spLocks noChangeArrowheads="1"/>
          </p:cNvSpPr>
          <p:nvPr/>
        </p:nvSpPr>
        <p:spPr bwMode="auto">
          <a:xfrm>
            <a:off x="6553200" y="3352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45" name="Oval 21"/>
          <p:cNvSpPr>
            <a:spLocks noChangeArrowheads="1"/>
          </p:cNvSpPr>
          <p:nvPr/>
        </p:nvSpPr>
        <p:spPr bwMode="auto">
          <a:xfrm>
            <a:off x="8153400" y="22860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46" name="Oval 22"/>
          <p:cNvSpPr>
            <a:spLocks noChangeArrowheads="1"/>
          </p:cNvSpPr>
          <p:nvPr/>
        </p:nvSpPr>
        <p:spPr bwMode="auto">
          <a:xfrm>
            <a:off x="8305800" y="30480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47" name="Oval 23"/>
          <p:cNvSpPr>
            <a:spLocks noChangeArrowheads="1"/>
          </p:cNvSpPr>
          <p:nvPr/>
        </p:nvSpPr>
        <p:spPr bwMode="auto">
          <a:xfrm>
            <a:off x="7772400" y="28956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48" name="Text Box 24"/>
          <p:cNvSpPr txBox="1">
            <a:spLocks noChangeArrowheads="1"/>
          </p:cNvSpPr>
          <p:nvPr/>
        </p:nvSpPr>
        <p:spPr bwMode="auto">
          <a:xfrm>
            <a:off x="6324600" y="3657600"/>
            <a:ext cx="762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>
                <a:latin typeface="Arial Narrow" panose="020B0606020202030204" pitchFamily="34" charset="0"/>
              </a:rPr>
              <a:t>depot</a:t>
            </a:r>
            <a:endParaRPr lang="en-US"/>
          </a:p>
        </p:txBody>
      </p:sp>
      <p:sp>
        <p:nvSpPr>
          <p:cNvPr id="129049" name="Oval 25"/>
          <p:cNvSpPr>
            <a:spLocks noChangeArrowheads="1"/>
          </p:cNvSpPr>
          <p:nvPr/>
        </p:nvSpPr>
        <p:spPr bwMode="auto">
          <a:xfrm>
            <a:off x="4800600" y="27432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50" name="Oval 26"/>
          <p:cNvSpPr>
            <a:spLocks noChangeArrowheads="1"/>
          </p:cNvSpPr>
          <p:nvPr/>
        </p:nvSpPr>
        <p:spPr bwMode="auto">
          <a:xfrm>
            <a:off x="6477000" y="19812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51" name="Oval 27"/>
          <p:cNvSpPr>
            <a:spLocks noChangeArrowheads="1"/>
          </p:cNvSpPr>
          <p:nvPr/>
        </p:nvSpPr>
        <p:spPr bwMode="auto">
          <a:xfrm>
            <a:off x="6096000" y="31242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52" name="Oval 28"/>
          <p:cNvSpPr>
            <a:spLocks noChangeArrowheads="1"/>
          </p:cNvSpPr>
          <p:nvPr/>
        </p:nvSpPr>
        <p:spPr bwMode="auto">
          <a:xfrm>
            <a:off x="4800600" y="33528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53" name="AutoShape 29"/>
          <p:cNvSpPr>
            <a:spLocks noChangeArrowheads="1"/>
          </p:cNvSpPr>
          <p:nvPr/>
        </p:nvSpPr>
        <p:spPr bwMode="auto">
          <a:xfrm>
            <a:off x="7696200" y="3505200"/>
            <a:ext cx="152400" cy="15240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54" name="AutoShape 30"/>
          <p:cNvSpPr>
            <a:spLocks noChangeArrowheads="1"/>
          </p:cNvSpPr>
          <p:nvPr/>
        </p:nvSpPr>
        <p:spPr bwMode="auto">
          <a:xfrm>
            <a:off x="5715000" y="3810000"/>
            <a:ext cx="152400" cy="15240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55" name="AutoShape 31"/>
          <p:cNvSpPr>
            <a:spLocks noChangeArrowheads="1"/>
          </p:cNvSpPr>
          <p:nvPr/>
        </p:nvSpPr>
        <p:spPr bwMode="auto">
          <a:xfrm>
            <a:off x="5486400" y="2667000"/>
            <a:ext cx="152400" cy="15240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56" name="AutoShape 32"/>
          <p:cNvSpPr>
            <a:spLocks noChangeArrowheads="1"/>
          </p:cNvSpPr>
          <p:nvPr/>
        </p:nvSpPr>
        <p:spPr bwMode="auto">
          <a:xfrm>
            <a:off x="7162800" y="2667000"/>
            <a:ext cx="152400" cy="15240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57" name="AutoShape 33"/>
          <p:cNvSpPr>
            <a:spLocks noChangeArrowheads="1"/>
          </p:cNvSpPr>
          <p:nvPr/>
        </p:nvSpPr>
        <p:spPr bwMode="auto">
          <a:xfrm>
            <a:off x="6553200" y="2667000"/>
            <a:ext cx="152400" cy="15240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58" name="AutoShape 34"/>
          <p:cNvSpPr>
            <a:spLocks noChangeArrowheads="1"/>
          </p:cNvSpPr>
          <p:nvPr/>
        </p:nvSpPr>
        <p:spPr bwMode="auto">
          <a:xfrm>
            <a:off x="7086600" y="838200"/>
            <a:ext cx="152400" cy="15240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59" name="Oval 35"/>
          <p:cNvSpPr>
            <a:spLocks noChangeArrowheads="1"/>
          </p:cNvSpPr>
          <p:nvPr/>
        </p:nvSpPr>
        <p:spPr bwMode="auto">
          <a:xfrm>
            <a:off x="7086600" y="1219200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060" name="Text Box 36"/>
          <p:cNvSpPr txBox="1">
            <a:spLocks noChangeArrowheads="1"/>
          </p:cNvSpPr>
          <p:nvPr/>
        </p:nvSpPr>
        <p:spPr bwMode="auto">
          <a:xfrm>
            <a:off x="7391400" y="762000"/>
            <a:ext cx="1371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latin typeface="Verdana" panose="020B0604030504040204" pitchFamily="34" charset="0"/>
              </a:rPr>
              <a:t>Pickup</a:t>
            </a:r>
            <a:endParaRPr lang="en-US"/>
          </a:p>
        </p:txBody>
      </p:sp>
      <p:sp>
        <p:nvSpPr>
          <p:cNvPr id="129061" name="Text Box 37"/>
          <p:cNvSpPr txBox="1">
            <a:spLocks noChangeArrowheads="1"/>
          </p:cNvSpPr>
          <p:nvPr/>
        </p:nvSpPr>
        <p:spPr bwMode="auto">
          <a:xfrm>
            <a:off x="7391400" y="1143000"/>
            <a:ext cx="1371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latin typeface="Verdana" panose="020B0604030504040204" pitchFamily="34" charset="0"/>
              </a:rPr>
              <a:t>Delivery</a:t>
            </a:r>
            <a:endParaRPr lang="en-US"/>
          </a:p>
        </p:txBody>
      </p:sp>
      <p:sp>
        <p:nvSpPr>
          <p:cNvPr id="129124" name="Rectangle 100"/>
          <p:cNvSpPr>
            <a:spLocks noGrp="1" noChangeArrowheads="1"/>
          </p:cNvSpPr>
          <p:nvPr>
            <p:ph type="body" idx="1"/>
          </p:nvPr>
        </p:nvSpPr>
        <p:spPr>
          <a:xfrm>
            <a:off x="76200" y="2133600"/>
            <a:ext cx="8229600" cy="4495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</a:extLst>
        </p:spPr>
        <p:txBody>
          <a:bodyPr/>
          <a:lstStyle/>
          <a:p>
            <a:r>
              <a:rPr lang="en-US" sz="1800" dirty="0">
                <a:latin typeface="Verdana" panose="020B0604030504040204" pitchFamily="34" charset="0"/>
              </a:rPr>
              <a:t>For clockwise trip:</a:t>
            </a:r>
          </a:p>
          <a:p>
            <a:endParaRPr lang="en-US" sz="1800" dirty="0">
              <a:latin typeface="Verdana" panose="020B0604030504040204" pitchFamily="34" charset="0"/>
            </a:endParaRPr>
          </a:p>
          <a:p>
            <a:r>
              <a:rPr lang="en-US" sz="1800" dirty="0">
                <a:latin typeface="Verdana" panose="020B0604030504040204" pitchFamily="34" charset="0"/>
              </a:rPr>
              <a:t>Load at depot</a:t>
            </a:r>
          </a:p>
          <a:p>
            <a:endParaRPr lang="en-US" sz="1800" dirty="0">
              <a:latin typeface="Verdana" panose="020B0604030504040204" pitchFamily="34" charset="0"/>
            </a:endParaRPr>
          </a:p>
          <a:p>
            <a:r>
              <a:rPr lang="en-US" sz="1800" dirty="0">
                <a:latin typeface="Verdana" panose="020B0604030504040204" pitchFamily="34" charset="0"/>
              </a:rPr>
              <a:t>Stop 1: Deliver A</a:t>
            </a:r>
          </a:p>
          <a:p>
            <a:endParaRPr lang="en-US" sz="1800" dirty="0">
              <a:latin typeface="Verdana" panose="020B0604030504040204" pitchFamily="34" charset="0"/>
            </a:endParaRPr>
          </a:p>
          <a:p>
            <a:r>
              <a:rPr lang="en-US" sz="1800" dirty="0">
                <a:latin typeface="Verdana" panose="020B0604030504040204" pitchFamily="34" charset="0"/>
              </a:rPr>
              <a:t>Stop 2: Pickup B</a:t>
            </a:r>
          </a:p>
          <a:p>
            <a:endParaRPr lang="en-US" sz="1800" dirty="0">
              <a:latin typeface="Verdana" panose="020B0604030504040204" pitchFamily="34" charset="0"/>
            </a:endParaRPr>
          </a:p>
          <a:p>
            <a:r>
              <a:rPr lang="en-US" sz="1800" dirty="0">
                <a:latin typeface="Verdana" panose="020B0604030504040204" pitchFamily="34" charset="0"/>
              </a:rPr>
              <a:t>Stop 3: Deliver C</a:t>
            </a:r>
          </a:p>
          <a:p>
            <a:endParaRPr lang="en-US" sz="1800" dirty="0">
              <a:latin typeface="Verdana" panose="020B0604030504040204" pitchFamily="34" charset="0"/>
            </a:endParaRPr>
          </a:p>
          <a:p>
            <a:r>
              <a:rPr lang="en-US" sz="1800" dirty="0">
                <a:latin typeface="Verdana" panose="020B0604030504040204" pitchFamily="34" charset="0"/>
              </a:rPr>
              <a:t>Stop 4: Deliver D</a:t>
            </a:r>
          </a:p>
          <a:p>
            <a:endParaRPr lang="en-US" sz="2400" dirty="0">
              <a:latin typeface="Verdana" panose="020B0604030504040204" pitchFamily="34" charset="0"/>
            </a:endParaRPr>
          </a:p>
          <a:p>
            <a:r>
              <a:rPr lang="en-US" sz="1800" dirty="0">
                <a:latin typeface="Verdana" panose="020B0604030504040204" pitchFamily="34" charset="0"/>
              </a:rPr>
              <a:t>etc.</a:t>
            </a:r>
          </a:p>
        </p:txBody>
      </p:sp>
      <p:sp>
        <p:nvSpPr>
          <p:cNvPr id="129126" name="Text Box 102"/>
          <p:cNvSpPr txBox="1">
            <a:spLocks noChangeArrowheads="1"/>
          </p:cNvSpPr>
          <p:nvPr/>
        </p:nvSpPr>
        <p:spPr bwMode="auto">
          <a:xfrm>
            <a:off x="6019800" y="2819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latin typeface="Verdana" panose="020B0604030504040204" pitchFamily="34" charset="0"/>
              </a:rPr>
              <a:t>A</a:t>
            </a:r>
            <a:endParaRPr lang="en-US"/>
          </a:p>
        </p:txBody>
      </p:sp>
      <p:sp>
        <p:nvSpPr>
          <p:cNvPr id="129127" name="Text Box 103"/>
          <p:cNvSpPr txBox="1">
            <a:spLocks noChangeArrowheads="1"/>
          </p:cNvSpPr>
          <p:nvPr/>
        </p:nvSpPr>
        <p:spPr bwMode="auto">
          <a:xfrm>
            <a:off x="5638800" y="3962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latin typeface="Verdana" panose="020B0604030504040204" pitchFamily="34" charset="0"/>
              </a:rPr>
              <a:t>B</a:t>
            </a:r>
            <a:endParaRPr lang="en-US"/>
          </a:p>
        </p:txBody>
      </p:sp>
      <p:sp>
        <p:nvSpPr>
          <p:cNvPr id="129128" name="Text Box 104"/>
          <p:cNvSpPr txBox="1">
            <a:spLocks noChangeArrowheads="1"/>
          </p:cNvSpPr>
          <p:nvPr/>
        </p:nvSpPr>
        <p:spPr bwMode="auto">
          <a:xfrm>
            <a:off x="5334000" y="2362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latin typeface="Verdana" panose="020B0604030504040204" pitchFamily="34" charset="0"/>
              </a:rPr>
              <a:t>E</a:t>
            </a:r>
            <a:endParaRPr lang="en-US"/>
          </a:p>
        </p:txBody>
      </p:sp>
      <p:sp>
        <p:nvSpPr>
          <p:cNvPr id="129129" name="Text Box 105"/>
          <p:cNvSpPr txBox="1">
            <a:spLocks noChangeArrowheads="1"/>
          </p:cNvSpPr>
          <p:nvPr/>
        </p:nvSpPr>
        <p:spPr bwMode="auto">
          <a:xfrm>
            <a:off x="4495800" y="2514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latin typeface="Verdana" panose="020B0604030504040204" pitchFamily="34" charset="0"/>
              </a:rPr>
              <a:t>D</a:t>
            </a:r>
            <a:endParaRPr lang="en-US"/>
          </a:p>
        </p:txBody>
      </p:sp>
      <p:sp>
        <p:nvSpPr>
          <p:cNvPr id="129130" name="Text Box 106"/>
          <p:cNvSpPr txBox="1">
            <a:spLocks noChangeArrowheads="1"/>
          </p:cNvSpPr>
          <p:nvPr/>
        </p:nvSpPr>
        <p:spPr bwMode="auto">
          <a:xfrm>
            <a:off x="4648200" y="34290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latin typeface="Verdana" panose="020B0604030504040204" pitchFamily="34" charset="0"/>
              </a:rPr>
              <a:t>C</a:t>
            </a:r>
            <a:endParaRPr lang="en-US"/>
          </a:p>
        </p:txBody>
      </p:sp>
      <p:sp>
        <p:nvSpPr>
          <p:cNvPr id="129131" name="Text Box 107"/>
          <p:cNvSpPr txBox="1">
            <a:spLocks noChangeArrowheads="1"/>
          </p:cNvSpPr>
          <p:nvPr/>
        </p:nvSpPr>
        <p:spPr bwMode="auto">
          <a:xfrm>
            <a:off x="6629400" y="18288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latin typeface="Verdana" panose="020B0604030504040204" pitchFamily="34" charset="0"/>
              </a:rPr>
              <a:t>F</a:t>
            </a:r>
            <a:endParaRPr lang="en-US"/>
          </a:p>
        </p:txBody>
      </p:sp>
      <p:sp>
        <p:nvSpPr>
          <p:cNvPr id="129132" name="Text Box 108"/>
          <p:cNvSpPr txBox="1">
            <a:spLocks noChangeArrowheads="1"/>
          </p:cNvSpPr>
          <p:nvPr/>
        </p:nvSpPr>
        <p:spPr bwMode="auto">
          <a:xfrm>
            <a:off x="6477000" y="2743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latin typeface="Verdana" panose="020B0604030504040204" pitchFamily="34" charset="0"/>
              </a:rPr>
              <a:t>G</a:t>
            </a:r>
            <a:endParaRPr lang="en-US"/>
          </a:p>
        </p:txBody>
      </p:sp>
      <p:sp>
        <p:nvSpPr>
          <p:cNvPr id="129133" name="Text Box 109"/>
          <p:cNvSpPr txBox="1">
            <a:spLocks noChangeArrowheads="1"/>
          </p:cNvSpPr>
          <p:nvPr/>
        </p:nvSpPr>
        <p:spPr bwMode="auto">
          <a:xfrm>
            <a:off x="7086600" y="2362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latin typeface="Verdana" panose="020B0604030504040204" pitchFamily="34" charset="0"/>
              </a:rPr>
              <a:t>H</a:t>
            </a:r>
            <a:endParaRPr lang="en-US"/>
          </a:p>
        </p:txBody>
      </p:sp>
      <p:sp>
        <p:nvSpPr>
          <p:cNvPr id="129134" name="Text Box 110"/>
          <p:cNvSpPr txBox="1">
            <a:spLocks noChangeArrowheads="1"/>
          </p:cNvSpPr>
          <p:nvPr/>
        </p:nvSpPr>
        <p:spPr bwMode="auto">
          <a:xfrm>
            <a:off x="8229600" y="2057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latin typeface="Verdana" panose="020B0604030504040204" pitchFamily="34" charset="0"/>
              </a:rPr>
              <a:t>I</a:t>
            </a:r>
            <a:endParaRPr lang="en-US"/>
          </a:p>
        </p:txBody>
      </p:sp>
      <p:sp>
        <p:nvSpPr>
          <p:cNvPr id="129135" name="Text Box 111"/>
          <p:cNvSpPr txBox="1">
            <a:spLocks noChangeArrowheads="1"/>
          </p:cNvSpPr>
          <p:nvPr/>
        </p:nvSpPr>
        <p:spPr bwMode="auto">
          <a:xfrm>
            <a:off x="8382000" y="3124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latin typeface="Verdana" panose="020B0604030504040204" pitchFamily="34" charset="0"/>
              </a:rPr>
              <a:t>J</a:t>
            </a:r>
            <a:endParaRPr lang="en-US"/>
          </a:p>
        </p:txBody>
      </p:sp>
      <p:sp>
        <p:nvSpPr>
          <p:cNvPr id="129136" name="Text Box 112"/>
          <p:cNvSpPr txBox="1">
            <a:spLocks noChangeArrowheads="1"/>
          </p:cNvSpPr>
          <p:nvPr/>
        </p:nvSpPr>
        <p:spPr bwMode="auto">
          <a:xfrm>
            <a:off x="7696200" y="25908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latin typeface="Verdana" panose="020B0604030504040204" pitchFamily="34" charset="0"/>
              </a:rPr>
              <a:t>K</a:t>
            </a:r>
            <a:endParaRPr lang="en-US"/>
          </a:p>
        </p:txBody>
      </p:sp>
      <p:sp>
        <p:nvSpPr>
          <p:cNvPr id="129137" name="Text Box 113"/>
          <p:cNvSpPr txBox="1">
            <a:spLocks noChangeArrowheads="1"/>
          </p:cNvSpPr>
          <p:nvPr/>
        </p:nvSpPr>
        <p:spPr bwMode="auto">
          <a:xfrm>
            <a:off x="7696200" y="3581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latin typeface="Verdana" panose="020B0604030504040204" pitchFamily="34" charset="0"/>
              </a:rPr>
              <a:t>L</a:t>
            </a:r>
            <a:endParaRPr lang="en-US"/>
          </a:p>
        </p:txBody>
      </p:sp>
      <p:sp>
        <p:nvSpPr>
          <p:cNvPr id="129138" name="Text Box 114"/>
          <p:cNvSpPr txBox="1">
            <a:spLocks noChangeArrowheads="1"/>
          </p:cNvSpPr>
          <p:nvPr/>
        </p:nvSpPr>
        <p:spPr bwMode="auto">
          <a:xfrm>
            <a:off x="2971800" y="2743200"/>
            <a:ext cx="11668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latin typeface="Verdana" panose="020B0604030504040204" pitchFamily="34" charset="0"/>
              </a:rPr>
              <a:t>ACDFIJK</a:t>
            </a:r>
            <a:endParaRPr lang="en-US"/>
          </a:p>
        </p:txBody>
      </p:sp>
      <p:sp>
        <p:nvSpPr>
          <p:cNvPr id="129142" name="Line 118"/>
          <p:cNvSpPr>
            <a:spLocks noChangeShapeType="1"/>
          </p:cNvSpPr>
          <p:nvPr/>
        </p:nvSpPr>
        <p:spPr bwMode="auto">
          <a:xfrm>
            <a:off x="4114800" y="2743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9144" name="Group 120"/>
          <p:cNvGrpSpPr>
            <a:grpSpLocks/>
          </p:cNvGrpSpPr>
          <p:nvPr/>
        </p:nvGrpSpPr>
        <p:grpSpPr bwMode="auto">
          <a:xfrm>
            <a:off x="2819400" y="2743200"/>
            <a:ext cx="1295400" cy="381000"/>
            <a:chOff x="1872" y="2160"/>
            <a:chExt cx="624" cy="240"/>
          </a:xfrm>
        </p:grpSpPr>
        <p:sp>
          <p:nvSpPr>
            <p:cNvPr id="129141" name="Line 117"/>
            <p:cNvSpPr>
              <a:spLocks noChangeShapeType="1"/>
            </p:cNvSpPr>
            <p:nvPr/>
          </p:nvSpPr>
          <p:spPr bwMode="auto">
            <a:xfrm>
              <a:off x="1872" y="2160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143" name="Line 119"/>
            <p:cNvSpPr>
              <a:spLocks noChangeShapeType="1"/>
            </p:cNvSpPr>
            <p:nvPr/>
          </p:nvSpPr>
          <p:spPr bwMode="auto">
            <a:xfrm flipH="1">
              <a:off x="1872" y="2400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9145" name="Text Box 121"/>
          <p:cNvSpPr txBox="1">
            <a:spLocks noChangeArrowheads="1"/>
          </p:cNvSpPr>
          <p:nvPr/>
        </p:nvSpPr>
        <p:spPr bwMode="auto">
          <a:xfrm>
            <a:off x="2971800" y="3429000"/>
            <a:ext cx="11731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latin typeface="Verdana" panose="020B0604030504040204" pitchFamily="34" charset="0"/>
              </a:rPr>
              <a:t>  CDFIJK</a:t>
            </a:r>
            <a:endParaRPr lang="en-US"/>
          </a:p>
        </p:txBody>
      </p:sp>
      <p:sp>
        <p:nvSpPr>
          <p:cNvPr id="129146" name="Line 122"/>
          <p:cNvSpPr>
            <a:spLocks noChangeShapeType="1"/>
          </p:cNvSpPr>
          <p:nvPr/>
        </p:nvSpPr>
        <p:spPr bwMode="auto">
          <a:xfrm>
            <a:off x="4114800" y="34290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9147" name="Group 123"/>
          <p:cNvGrpSpPr>
            <a:grpSpLocks/>
          </p:cNvGrpSpPr>
          <p:nvPr/>
        </p:nvGrpSpPr>
        <p:grpSpPr bwMode="auto">
          <a:xfrm>
            <a:off x="2819400" y="3429000"/>
            <a:ext cx="1295400" cy="381000"/>
            <a:chOff x="1872" y="2160"/>
            <a:chExt cx="624" cy="240"/>
          </a:xfrm>
        </p:grpSpPr>
        <p:sp>
          <p:nvSpPr>
            <p:cNvPr id="129148" name="Line 124"/>
            <p:cNvSpPr>
              <a:spLocks noChangeShapeType="1"/>
            </p:cNvSpPr>
            <p:nvPr/>
          </p:nvSpPr>
          <p:spPr bwMode="auto">
            <a:xfrm>
              <a:off x="1872" y="2160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149" name="Line 125"/>
            <p:cNvSpPr>
              <a:spLocks noChangeShapeType="1"/>
            </p:cNvSpPr>
            <p:nvPr/>
          </p:nvSpPr>
          <p:spPr bwMode="auto">
            <a:xfrm flipH="1">
              <a:off x="1872" y="2400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9150" name="Text Box 126"/>
          <p:cNvSpPr txBox="1">
            <a:spLocks noChangeArrowheads="1"/>
          </p:cNvSpPr>
          <p:nvPr/>
        </p:nvSpPr>
        <p:spPr bwMode="auto">
          <a:xfrm>
            <a:off x="2971800" y="4114800"/>
            <a:ext cx="1168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latin typeface="Verdana" panose="020B0604030504040204" pitchFamily="34" charset="0"/>
              </a:rPr>
              <a:t>BCDFIJK</a:t>
            </a:r>
            <a:endParaRPr lang="en-US"/>
          </a:p>
        </p:txBody>
      </p:sp>
      <p:sp>
        <p:nvSpPr>
          <p:cNvPr id="129151" name="Line 127"/>
          <p:cNvSpPr>
            <a:spLocks noChangeShapeType="1"/>
          </p:cNvSpPr>
          <p:nvPr/>
        </p:nvSpPr>
        <p:spPr bwMode="auto">
          <a:xfrm>
            <a:off x="4114800" y="41148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9152" name="Group 128"/>
          <p:cNvGrpSpPr>
            <a:grpSpLocks/>
          </p:cNvGrpSpPr>
          <p:nvPr/>
        </p:nvGrpSpPr>
        <p:grpSpPr bwMode="auto">
          <a:xfrm>
            <a:off x="2819400" y="4114800"/>
            <a:ext cx="1295400" cy="381000"/>
            <a:chOff x="1872" y="2160"/>
            <a:chExt cx="624" cy="240"/>
          </a:xfrm>
        </p:grpSpPr>
        <p:sp>
          <p:nvSpPr>
            <p:cNvPr id="129153" name="Line 129"/>
            <p:cNvSpPr>
              <a:spLocks noChangeShapeType="1"/>
            </p:cNvSpPr>
            <p:nvPr/>
          </p:nvSpPr>
          <p:spPr bwMode="auto">
            <a:xfrm>
              <a:off x="1872" y="2160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154" name="Line 130"/>
            <p:cNvSpPr>
              <a:spLocks noChangeShapeType="1"/>
            </p:cNvSpPr>
            <p:nvPr/>
          </p:nvSpPr>
          <p:spPr bwMode="auto">
            <a:xfrm flipH="1">
              <a:off x="1872" y="2400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9155" name="Text Box 131"/>
          <p:cNvSpPr txBox="1">
            <a:spLocks noChangeArrowheads="1"/>
          </p:cNvSpPr>
          <p:nvPr/>
        </p:nvSpPr>
        <p:spPr bwMode="auto">
          <a:xfrm>
            <a:off x="2971800" y="4724400"/>
            <a:ext cx="11699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latin typeface="Verdana" panose="020B0604030504040204" pitchFamily="34" charset="0"/>
              </a:rPr>
              <a:t>  BDFIJK</a:t>
            </a:r>
            <a:endParaRPr lang="en-US"/>
          </a:p>
        </p:txBody>
      </p:sp>
      <p:sp>
        <p:nvSpPr>
          <p:cNvPr id="129156" name="Line 132"/>
          <p:cNvSpPr>
            <a:spLocks noChangeShapeType="1"/>
          </p:cNvSpPr>
          <p:nvPr/>
        </p:nvSpPr>
        <p:spPr bwMode="auto">
          <a:xfrm>
            <a:off x="4114800" y="47244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9157" name="Group 133"/>
          <p:cNvGrpSpPr>
            <a:grpSpLocks/>
          </p:cNvGrpSpPr>
          <p:nvPr/>
        </p:nvGrpSpPr>
        <p:grpSpPr bwMode="auto">
          <a:xfrm>
            <a:off x="2819400" y="4724400"/>
            <a:ext cx="1295400" cy="381000"/>
            <a:chOff x="1872" y="2160"/>
            <a:chExt cx="624" cy="240"/>
          </a:xfrm>
        </p:grpSpPr>
        <p:sp>
          <p:nvSpPr>
            <p:cNvPr id="129158" name="Line 134"/>
            <p:cNvSpPr>
              <a:spLocks noChangeShapeType="1"/>
            </p:cNvSpPr>
            <p:nvPr/>
          </p:nvSpPr>
          <p:spPr bwMode="auto">
            <a:xfrm>
              <a:off x="1872" y="2160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159" name="Line 135"/>
            <p:cNvSpPr>
              <a:spLocks noChangeShapeType="1"/>
            </p:cNvSpPr>
            <p:nvPr/>
          </p:nvSpPr>
          <p:spPr bwMode="auto">
            <a:xfrm flipH="1">
              <a:off x="1872" y="2400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9160" name="Text Box 136"/>
          <p:cNvSpPr txBox="1">
            <a:spLocks noChangeArrowheads="1"/>
          </p:cNvSpPr>
          <p:nvPr/>
        </p:nvSpPr>
        <p:spPr bwMode="auto">
          <a:xfrm>
            <a:off x="4724400" y="4724400"/>
            <a:ext cx="4038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Verdana" panose="020B0604030504040204" pitchFamily="34" charset="0"/>
              </a:rPr>
              <a:t>Delivering C requires moving B</a:t>
            </a:r>
          </a:p>
        </p:txBody>
      </p:sp>
      <p:sp>
        <p:nvSpPr>
          <p:cNvPr id="129161" name="Rectangle 137"/>
          <p:cNvSpPr>
            <a:spLocks noChangeArrowheads="1"/>
          </p:cNvSpPr>
          <p:nvPr/>
        </p:nvSpPr>
        <p:spPr bwMode="auto">
          <a:xfrm>
            <a:off x="6934200" y="685800"/>
            <a:ext cx="1600200" cy="91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162" name="Text Box 138"/>
          <p:cNvSpPr txBox="1">
            <a:spLocks noChangeArrowheads="1"/>
          </p:cNvSpPr>
          <p:nvPr/>
        </p:nvSpPr>
        <p:spPr bwMode="auto">
          <a:xfrm>
            <a:off x="2971800" y="5410200"/>
            <a:ext cx="1155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latin typeface="Verdana" panose="020B0604030504040204" pitchFamily="34" charset="0"/>
              </a:rPr>
              <a:t>    BFIJK</a:t>
            </a:r>
            <a:endParaRPr lang="en-US"/>
          </a:p>
        </p:txBody>
      </p:sp>
      <p:grpSp>
        <p:nvGrpSpPr>
          <p:cNvPr id="129163" name="Group 139"/>
          <p:cNvGrpSpPr>
            <a:grpSpLocks/>
          </p:cNvGrpSpPr>
          <p:nvPr/>
        </p:nvGrpSpPr>
        <p:grpSpPr bwMode="auto">
          <a:xfrm>
            <a:off x="2819400" y="5410200"/>
            <a:ext cx="1295400" cy="381000"/>
            <a:chOff x="1872" y="2160"/>
            <a:chExt cx="624" cy="240"/>
          </a:xfrm>
        </p:grpSpPr>
        <p:sp>
          <p:nvSpPr>
            <p:cNvPr id="129164" name="Line 140"/>
            <p:cNvSpPr>
              <a:spLocks noChangeShapeType="1"/>
            </p:cNvSpPr>
            <p:nvPr/>
          </p:nvSpPr>
          <p:spPr bwMode="auto">
            <a:xfrm>
              <a:off x="1872" y="2160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165" name="Line 141"/>
            <p:cNvSpPr>
              <a:spLocks noChangeShapeType="1"/>
            </p:cNvSpPr>
            <p:nvPr/>
          </p:nvSpPr>
          <p:spPr bwMode="auto">
            <a:xfrm flipH="1">
              <a:off x="1872" y="2400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9166" name="Line 142"/>
          <p:cNvSpPr>
            <a:spLocks noChangeShapeType="1"/>
          </p:cNvSpPr>
          <p:nvPr/>
        </p:nvSpPr>
        <p:spPr bwMode="auto">
          <a:xfrm>
            <a:off x="4114800" y="5410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168" name="Freeform 144"/>
          <p:cNvSpPr>
            <a:spLocks/>
          </p:cNvSpPr>
          <p:nvPr/>
        </p:nvSpPr>
        <p:spPr bwMode="auto">
          <a:xfrm>
            <a:off x="4191000" y="4330700"/>
            <a:ext cx="190500" cy="555625"/>
          </a:xfrm>
          <a:custGeom>
            <a:avLst/>
            <a:gdLst>
              <a:gd name="T0" fmla="*/ 9 w 120"/>
              <a:gd name="T1" fmla="*/ 0 h 350"/>
              <a:gd name="T2" fmla="*/ 119 w 120"/>
              <a:gd name="T3" fmla="*/ 163 h 350"/>
              <a:gd name="T4" fmla="*/ 0 w 120"/>
              <a:gd name="T5" fmla="*/ 350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0" h="350">
                <a:moveTo>
                  <a:pt x="9" y="0"/>
                </a:moveTo>
                <a:cubicBezTo>
                  <a:pt x="27" y="28"/>
                  <a:pt x="120" y="105"/>
                  <a:pt x="119" y="163"/>
                </a:cubicBezTo>
                <a:cubicBezTo>
                  <a:pt x="118" y="221"/>
                  <a:pt x="24" y="311"/>
                  <a:pt x="0" y="350"/>
                </a:cubicBez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9169" name="Text Box 145"/>
          <p:cNvSpPr txBox="1">
            <a:spLocks noChangeArrowheads="1"/>
          </p:cNvSpPr>
          <p:nvPr/>
        </p:nvSpPr>
        <p:spPr bwMode="auto">
          <a:xfrm>
            <a:off x="4724400" y="5410200"/>
            <a:ext cx="4038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solidFill>
                  <a:schemeClr val="accent2"/>
                </a:solidFill>
                <a:latin typeface="Verdana" panose="020B0604030504040204" pitchFamily="34" charset="0"/>
              </a:rPr>
              <a:t>Delivering D requires moving B</a:t>
            </a:r>
          </a:p>
        </p:txBody>
      </p:sp>
      <p:sp>
        <p:nvSpPr>
          <p:cNvPr id="129170" name="Freeform 146"/>
          <p:cNvSpPr>
            <a:spLocks/>
          </p:cNvSpPr>
          <p:nvPr/>
        </p:nvSpPr>
        <p:spPr bwMode="auto">
          <a:xfrm>
            <a:off x="4267200" y="5029200"/>
            <a:ext cx="190500" cy="555625"/>
          </a:xfrm>
          <a:custGeom>
            <a:avLst/>
            <a:gdLst>
              <a:gd name="T0" fmla="*/ 9 w 120"/>
              <a:gd name="T1" fmla="*/ 0 h 350"/>
              <a:gd name="T2" fmla="*/ 119 w 120"/>
              <a:gd name="T3" fmla="*/ 163 h 350"/>
              <a:gd name="T4" fmla="*/ 0 w 120"/>
              <a:gd name="T5" fmla="*/ 350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0" h="350">
                <a:moveTo>
                  <a:pt x="9" y="0"/>
                </a:moveTo>
                <a:cubicBezTo>
                  <a:pt x="27" y="28"/>
                  <a:pt x="120" y="105"/>
                  <a:pt x="119" y="163"/>
                </a:cubicBezTo>
                <a:cubicBezTo>
                  <a:pt x="118" y="221"/>
                  <a:pt x="24" y="311"/>
                  <a:pt x="0" y="350"/>
                </a:cubicBezTo>
              </a:path>
            </a:pathLst>
          </a:custGeom>
          <a:noFill/>
          <a:ln w="38100" cmpd="sng">
            <a:solidFill>
              <a:schemeClr val="accent2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95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pPr>
              <a:defRPr/>
            </a:pP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63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1" y="2596124"/>
            <a:ext cx="5410200" cy="3875950"/>
          </a:xfrm>
        </p:spPr>
      </p:pic>
      <p:sp>
        <p:nvSpPr>
          <p:cNvPr id="3" name="Rectangle 2"/>
          <p:cNvSpPr/>
          <p:nvPr/>
        </p:nvSpPr>
        <p:spPr>
          <a:xfrm>
            <a:off x="5257800" y="1292380"/>
            <a:ext cx="3886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rgbClr val="FF0000"/>
                </a:solidFill>
              </a:rPr>
              <a:t>Computational </a:t>
            </a:r>
            <a:r>
              <a:rPr lang="en-US" sz="1800" dirty="0" smtClean="0">
                <a:solidFill>
                  <a:srgbClr val="FF0000"/>
                </a:solidFill>
              </a:rPr>
              <a:t>Intelligence   </a:t>
            </a:r>
            <a:endParaRPr lang="en-US" sz="1800" dirty="0" smtClean="0">
              <a:solidFill>
                <a:srgbClr val="FF0000"/>
              </a:solidFill>
            </a:endParaRPr>
          </a:p>
          <a:p>
            <a:pPr>
              <a:defRPr/>
            </a:pPr>
            <a:endParaRPr lang="en-US" sz="1800" dirty="0"/>
          </a:p>
          <a:p>
            <a:pPr lvl="2">
              <a:buFont typeface="Wingdings" pitchFamily="2" charset="2"/>
              <a:buChar char="v"/>
              <a:defRPr/>
            </a:pPr>
            <a:r>
              <a:rPr lang="en-US" sz="1800" dirty="0" smtClean="0"/>
              <a:t>really </a:t>
            </a:r>
            <a:r>
              <a:rPr lang="en-US" sz="1800" dirty="0"/>
              <a:t>significant in </a:t>
            </a:r>
          </a:p>
          <a:p>
            <a:pPr lvl="2">
              <a:buFont typeface="Wingdings" pitchFamily="2" charset="2"/>
              <a:buChar char="v"/>
              <a:defRPr/>
            </a:pPr>
            <a:r>
              <a:rPr lang="en-US" sz="1800" dirty="0"/>
              <a:t>collaboration and </a:t>
            </a:r>
          </a:p>
          <a:p>
            <a:pPr lvl="2">
              <a:buFont typeface="Wingdings" pitchFamily="2" charset="2"/>
              <a:buChar char="v"/>
              <a:defRPr/>
            </a:pPr>
            <a:r>
              <a:rPr lang="en-US" sz="1800" dirty="0"/>
              <a:t>development for </a:t>
            </a:r>
            <a:r>
              <a:rPr lang="en-US" sz="1800" dirty="0" smtClean="0"/>
              <a:t>TTP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6984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CCFF"/>
            </a:gs>
            <a:gs pos="50000">
              <a:srgbClr val="F8F8F8"/>
            </a:gs>
            <a:gs pos="100000">
              <a:srgbClr val="FFCCFF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WordArt 3" descr="Narrow vertical"/>
          <p:cNvSpPr>
            <a:spLocks noChangeArrowheads="1" noChangeShapeType="1" noTextEdit="1"/>
          </p:cNvSpPr>
          <p:nvPr/>
        </p:nvSpPr>
        <p:spPr bwMode="auto">
          <a:xfrm>
            <a:off x="1143000" y="990600"/>
            <a:ext cx="6781800" cy="3352800"/>
          </a:xfrm>
          <a:prstGeom prst="rect">
            <a:avLst/>
          </a:prstGeom>
        </p:spPr>
        <p:txBody>
          <a:bodyPr wrap="none" fromWordArt="1">
            <a:prstTxWarp prst="textCurveUp">
              <a:avLst>
                <a:gd name="adj" fmla="val 45977"/>
              </a:avLst>
            </a:prstTxWarp>
          </a:bodyPr>
          <a:lstStyle/>
          <a:p>
            <a:pPr algn="ctr"/>
            <a:r>
              <a:rPr lang="en-US" sz="6000" kern="10" dirty="0" err="1">
                <a:ln w="12700">
                  <a:solidFill>
                    <a:srgbClr val="993366"/>
                  </a:solidFill>
                  <a:round/>
                  <a:headEnd/>
                  <a:tailEnd/>
                </a:ln>
                <a:pattFill prst="narVert">
                  <a:fgClr>
                    <a:srgbClr val="FF3300"/>
                  </a:fgClr>
                  <a:bgClr>
                    <a:srgbClr val="FFFFFF"/>
                  </a:bgClr>
                </a:pattFill>
                <a:effectLst>
                  <a:outerShdw dist="45791" dir="2021404" algn="ctr" rotWithShape="0">
                    <a:srgbClr val="808080"/>
                  </a:outerShdw>
                </a:effectLst>
                <a:cs typeface="Arial" panose="020B0604020202020204" pitchFamily="34" charset="0"/>
              </a:rPr>
              <a:t>ThankYou</a:t>
            </a:r>
            <a:endParaRPr lang="en-US" sz="6000" kern="10" dirty="0">
              <a:ln w="12700">
                <a:solidFill>
                  <a:srgbClr val="993366"/>
                </a:solidFill>
                <a:round/>
                <a:headEnd/>
                <a:tailEnd/>
              </a:ln>
              <a:pattFill prst="narVert">
                <a:fgClr>
                  <a:srgbClr val="FF3300"/>
                </a:fgClr>
                <a:bgClr>
                  <a:srgbClr val="FFFFFF"/>
                </a:bgClr>
              </a:pattFill>
              <a:effectLst>
                <a:outerShdw dist="45791" dir="2021404" algn="ctr" rotWithShape="0">
                  <a:srgbClr val="808080"/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74755" name="Text Box 4"/>
          <p:cNvSpPr txBox="1">
            <a:spLocks noChangeArrowheads="1"/>
          </p:cNvSpPr>
          <p:nvPr/>
        </p:nvSpPr>
        <p:spPr bwMode="auto">
          <a:xfrm>
            <a:off x="2346325" y="2555875"/>
            <a:ext cx="260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400" b="0"/>
              <a:t>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000" dirty="0" smtClean="0"/>
              <a:t>1</a:t>
            </a:r>
            <a:r>
              <a:rPr lang="en-US" sz="1000" dirty="0"/>
              <a:t>. </a:t>
            </a:r>
            <a:r>
              <a:rPr lang="en-US" sz="1000" dirty="0" err="1"/>
              <a:t>Billa</a:t>
            </a:r>
            <a:r>
              <a:rPr lang="en-US" sz="1000" dirty="0"/>
              <a:t>, M. K. (2018). Secrets of the SAP Transportation Management Optimizer. Retrieved 2019, from https://novigo.com/blog/secrets-of-the-sap-transportation-management-optimizer</a:t>
            </a:r>
          </a:p>
          <a:p>
            <a:r>
              <a:rPr lang="en-US" sz="1000" dirty="0"/>
              <a:t>2. Descartes. (2017). Carrier Compliance &amp; Rate Management. Retrieved 2019, from https://www.descartes.com/solutions/transportation-management/carrier-compliance-rate-management</a:t>
            </a:r>
          </a:p>
          <a:p>
            <a:r>
              <a:rPr lang="en-US" sz="1000" dirty="0"/>
              <a:t>3. DHL. (2018). FOUR WAYS TO INCREASE THE VALUE OF YOUR TMS. Retrieved 2019, from https://www.logistics.dhl/pl-en/home/our-divisions/supply-chain/thought-leadership/articles/four-ways-to-increase-value-of-tms.html</a:t>
            </a:r>
          </a:p>
          <a:p>
            <a:r>
              <a:rPr lang="en-US" sz="1000" dirty="0"/>
              <a:t>4. </a:t>
            </a:r>
            <a:r>
              <a:rPr lang="en-US" sz="1000" dirty="0" err="1"/>
              <a:t>Gurusofttech</a:t>
            </a:r>
            <a:r>
              <a:rPr lang="en-US" sz="1000" dirty="0"/>
              <a:t>. (2019). Logistics Management System: 3PL, WMS, TMS, OMS. Retrieved from https://www.gurusofttech.com/lms-logistics-management-system</a:t>
            </a:r>
          </a:p>
          <a:p>
            <a:r>
              <a:rPr lang="en-US" sz="1000" dirty="0"/>
              <a:t>5. Mei, J., &amp; Eliot, M. (2017). THE IMPACT OF TRANSPORTATION MANAGEMENT SYSTEM ON SUPPLY CHAIN MANAGEMENT: THE EFFECTIVENESS OF CHINESE ONLINE SHOPPING DELIVERY–THE “KUAIDI” SYSTEM. European Journal of Logistics, Purchasing and Supply Chain Management, 5(2).</a:t>
            </a:r>
          </a:p>
          <a:p>
            <a:r>
              <a:rPr lang="en-US" sz="1000" dirty="0"/>
              <a:t>6. </a:t>
            </a:r>
            <a:r>
              <a:rPr lang="en-US" sz="1000" dirty="0" err="1"/>
              <a:t>Stackpole</a:t>
            </a:r>
            <a:r>
              <a:rPr lang="en-US" sz="1000" dirty="0"/>
              <a:t>, B. (2014). WMS-TMS integration brings clearer operational views. Retrieved 2019, from https://searcherp.techtarget.com/feature/WMS-TMS-integration-brings-clearer-operational-views</a:t>
            </a:r>
          </a:p>
          <a:p>
            <a:r>
              <a:rPr lang="en-US" sz="1000" dirty="0"/>
              <a:t>7. TMD Security GMBH. (2018). TMD Security intros TMS ATM Software jackpotting solution. Retrieved 2019, from https://www.atmmarketplace.com/news/tmd-security-intros-tms-atm-software-jackpotting-solution/</a:t>
            </a:r>
          </a:p>
          <a:p>
            <a:r>
              <a:rPr lang="en-US" sz="1000" dirty="0"/>
              <a:t>8. </a:t>
            </a:r>
            <a:r>
              <a:rPr lang="en-US" sz="1000" dirty="0" err="1"/>
              <a:t>Transwide</a:t>
            </a:r>
            <a:r>
              <a:rPr lang="en-US" sz="1000" dirty="0"/>
              <a:t>. (2019). Data gives your business the ability to </a:t>
            </a:r>
            <a:r>
              <a:rPr lang="en-US" sz="1000" dirty="0" err="1"/>
              <a:t>analyse</a:t>
            </a:r>
            <a:r>
              <a:rPr lang="en-US" sz="1000" dirty="0"/>
              <a:t> and identify new opportunities. Retrieved 2019, from https://www.transwide.com/en/transport-management-system/reporting-analytics/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2875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696913" y="304800"/>
            <a:ext cx="7772400" cy="685800"/>
          </a:xfrm>
        </p:spPr>
        <p:txBody>
          <a:bodyPr/>
          <a:lstStyle/>
          <a:p>
            <a:r>
              <a:rPr lang="en-US" sz="40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</a:t>
            </a:r>
            <a:r>
              <a:rPr 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</a:t>
            </a:r>
            <a:r>
              <a:rPr lang="en-US" sz="4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  <a:endParaRPr lang="en-US" sz="4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722313" y="1219200"/>
            <a:ext cx="7772400" cy="48768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popular frameworks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579096"/>
              </p:ext>
            </p:extLst>
          </p:nvPr>
        </p:nvGraphicFramePr>
        <p:xfrm>
          <a:off x="838200" y="2133600"/>
          <a:ext cx="7239000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7283"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          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Meta-heuristics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Fuzzy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Logic</a:t>
                      </a:r>
                    </a:p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0117">
                <a:tc rowSpan="2">
                  <a:txBody>
                    <a:bodyPr/>
                    <a:lstStyle/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Genetic Algorithms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Simulated Annealing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Tabu</a:t>
                      </a:r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Search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Scatter Search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Ant Colony Optimization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Particle Swarm Optimization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Differential Evolution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 Neighborhood Search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Adaptive Memory Programming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aseline="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aseline="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aseline="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aseline="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Neural Network</a:t>
                      </a:r>
                      <a:endParaRPr lang="en-US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933"/>
            <a:ext cx="7772400" cy="1143000"/>
          </a:xfrm>
        </p:spPr>
        <p:txBody>
          <a:bodyPr/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Classification on metaheuristics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7" y="1257300"/>
            <a:ext cx="9121513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06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25" y="3838575"/>
            <a:ext cx="4410075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Title 1"/>
          <p:cNvSpPr>
            <a:spLocks noGrp="1"/>
          </p:cNvSpPr>
          <p:nvPr>
            <p:ph type="title"/>
          </p:nvPr>
        </p:nvSpPr>
        <p:spPr>
          <a:xfrm>
            <a:off x="658813" y="0"/>
            <a:ext cx="7772400" cy="1143000"/>
          </a:xfrm>
        </p:spPr>
        <p:txBody>
          <a:bodyPr/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Advanced </a:t>
            </a:r>
            <a:r>
              <a:rPr lang="en-US" sz="4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037513" cy="4800600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the complex and dynamic environments like </a:t>
            </a:r>
            <a:r>
              <a:rPr lang="en-US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Transportation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Computational intelligence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could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bring about </a:t>
            </a:r>
          </a:p>
          <a:p>
            <a:pPr lvl="1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flexibility, </a:t>
            </a:r>
          </a:p>
          <a:p>
            <a:pPr lvl="1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autonomous behavior, and </a:t>
            </a:r>
          </a:p>
          <a:p>
            <a:pPr lvl="1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robustness against 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defRPr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topology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changes, </a:t>
            </a:r>
          </a:p>
          <a:p>
            <a:pPr lvl="2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communication failures and </a:t>
            </a:r>
          </a:p>
          <a:p>
            <a:pPr lvl="2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scenario changes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defRPr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potential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offer </a:t>
            </a:r>
          </a:p>
          <a:p>
            <a:pPr lvl="2">
              <a:buFont typeface="Wingdings" pitchFamily="2" charset="2"/>
              <a:buChar char="v"/>
              <a:defRPr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really significant in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Font typeface="Wingdings" pitchFamily="2" charset="2"/>
              <a:buChar char="v"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collaboration and </a:t>
            </a:r>
          </a:p>
          <a:p>
            <a:pPr lvl="2">
              <a:buFont typeface="Wingdings" pitchFamily="2" charset="2"/>
              <a:buChar char="v"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development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</a:p>
          <a:p>
            <a:pPr lvl="2">
              <a:buFont typeface="Wingdings" pitchFamily="2" charset="2"/>
              <a:buChar char="v"/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sp>
        <p:nvSpPr>
          <p:cNvPr id="24581" name="TextBox 3"/>
          <p:cNvSpPr txBox="1">
            <a:spLocks noChangeArrowheads="1"/>
          </p:cNvSpPr>
          <p:nvPr/>
        </p:nvSpPr>
        <p:spPr bwMode="auto">
          <a:xfrm>
            <a:off x="3379788" y="6446838"/>
            <a:ext cx="57642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200">
                <a:latin typeface="Arial" panose="020B0604020202020204" pitchFamily="34" charset="0"/>
              </a:rPr>
              <a:t>Source :http://www.ece.ncsu.edu/research_info/images/subareas/77.jpg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Advanced </a:t>
            </a:r>
            <a:r>
              <a:rPr lang="en-US" sz="4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(cont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.) aims</a:t>
            </a:r>
            <a:b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655638" y="1524000"/>
            <a:ext cx="7269162" cy="3657600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Cost reduction 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(variable costs)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Capital reduction 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(investment, fixed costs)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Service Improvement 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(may be at odds with </a:t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above two objectives).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62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543425"/>
            <a:ext cx="2362200" cy="224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534400" cy="1143000"/>
          </a:xfrm>
        </p:spPr>
        <p:txBody>
          <a:bodyPr/>
          <a:lstStyle/>
          <a:p>
            <a:pPr>
              <a:defRPr/>
            </a:pPr>
            <a:r>
              <a:rPr lang="en-US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Features 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CI</a:t>
            </a:r>
            <a:r>
              <a:rPr lang="en-US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(cont.)</a:t>
            </a:r>
            <a:endParaRPr lang="en-US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699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066800"/>
            <a:ext cx="9144000" cy="5791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009999"/>
    </a:dk1>
    <a:lt1>
      <a:srgbClr val="66FFFF"/>
    </a:lt1>
    <a:dk2>
      <a:srgbClr val="6600FF"/>
    </a:dk2>
    <a:lt2>
      <a:srgbClr val="010000"/>
    </a:lt2>
    <a:accent1>
      <a:srgbClr val="CCECFF"/>
    </a:accent1>
    <a:accent2>
      <a:srgbClr val="FF6699"/>
    </a:accent2>
    <a:accent3>
      <a:srgbClr val="B8FFFF"/>
    </a:accent3>
    <a:accent4>
      <a:srgbClr val="008282"/>
    </a:accent4>
    <a:accent5>
      <a:srgbClr val="E2F4FF"/>
    </a:accent5>
    <a:accent6>
      <a:srgbClr val="E75C8A"/>
    </a:accent6>
    <a:hlink>
      <a:srgbClr val="FF9966"/>
    </a:hlink>
    <a:folHlink>
      <a:srgbClr val="FFFF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7106</TotalTime>
  <Words>1285</Words>
  <Application>Microsoft Office PowerPoint</Application>
  <PresentationFormat>On-screen Show (4:3)</PresentationFormat>
  <Paragraphs>350</Paragraphs>
  <Slides>47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8" baseType="lpstr">
      <vt:lpstr>Arial</vt:lpstr>
      <vt:lpstr>Arial Narrow</vt:lpstr>
      <vt:lpstr>Book Antiqua</vt:lpstr>
      <vt:lpstr>Monotype Sorts</vt:lpstr>
      <vt:lpstr>Tahoma</vt:lpstr>
      <vt:lpstr>Times New Roman</vt:lpstr>
      <vt:lpstr>Verdana</vt:lpstr>
      <vt:lpstr>Wingdings</vt:lpstr>
      <vt:lpstr>Wingdings 3</vt:lpstr>
      <vt:lpstr>Default Design</vt:lpstr>
      <vt:lpstr>MathType Equation</vt:lpstr>
      <vt:lpstr>PowerPoint Presentation</vt:lpstr>
      <vt:lpstr>Outline</vt:lpstr>
      <vt:lpstr>1. Computational Intelligence (CI)</vt:lpstr>
      <vt:lpstr>Study CI (cont.)</vt:lpstr>
      <vt:lpstr>Study CI (cont.)</vt:lpstr>
      <vt:lpstr>Classification on metaheuristics</vt:lpstr>
      <vt:lpstr>Advanced CI (cont.)</vt:lpstr>
      <vt:lpstr>Advanced CI (cont.) aims </vt:lpstr>
      <vt:lpstr>Features CI(cont.)</vt:lpstr>
      <vt:lpstr>The state of the Art  of CI </vt:lpstr>
      <vt:lpstr>Some popular applications</vt:lpstr>
      <vt:lpstr>Example of Applications</vt:lpstr>
      <vt:lpstr>2. Traffic and Transportation Problems (TTP)</vt:lpstr>
      <vt:lpstr>2. Transport involves TTP(cont.)</vt:lpstr>
      <vt:lpstr>2. Transport Cost Characteristics (cont.)</vt:lpstr>
      <vt:lpstr>2.Transport Cost Characteristics (cont.)</vt:lpstr>
      <vt:lpstr>Simulated Annealing (SA) and its applications</vt:lpstr>
      <vt:lpstr>Tabu Search(TS) and its applications</vt:lpstr>
      <vt:lpstr>Particle Swarm Optimization (PSO)</vt:lpstr>
      <vt:lpstr>Genetic Algorithm GA)</vt:lpstr>
      <vt:lpstr>Ant colony optimization (ACO)</vt:lpstr>
      <vt:lpstr>Artificial Bee Colony Algorithm (ABC)</vt:lpstr>
      <vt:lpstr>3. Approaches CI to TTP</vt:lpstr>
      <vt:lpstr>CI for Transportation (cont.) </vt:lpstr>
      <vt:lpstr>Routes of Goods</vt:lpstr>
      <vt:lpstr>PowerPoint Presentation</vt:lpstr>
      <vt:lpstr>Fuzzy logic for Transportation</vt:lpstr>
      <vt:lpstr>Example of Vehicle Routing</vt:lpstr>
      <vt:lpstr>PowerPoint Presentation</vt:lpstr>
      <vt:lpstr>VRP Solutions </vt:lpstr>
      <vt:lpstr>Benefits of VRP </vt:lpstr>
      <vt:lpstr>PowerPoint Presentation</vt:lpstr>
      <vt:lpstr>Applications of VRP</vt:lpstr>
      <vt:lpstr>PowerPoint Presentation</vt:lpstr>
      <vt:lpstr>Vehicle Routing</vt:lpstr>
      <vt:lpstr>General Setup</vt:lpstr>
      <vt:lpstr>Model</vt:lpstr>
      <vt:lpstr>Pure Pickup or Delivery</vt:lpstr>
      <vt:lpstr>Pure Pickup or Delivery</vt:lpstr>
      <vt:lpstr>TSP &amp; VRP</vt:lpstr>
      <vt:lpstr>TSP Formulation</vt:lpstr>
      <vt:lpstr>Mixed Pickup &amp; Delivery</vt:lpstr>
      <vt:lpstr>Mixed Pickup &amp; Delivery</vt:lpstr>
      <vt:lpstr>Interspersed Routes</vt:lpstr>
      <vt:lpstr>Conclusion</vt:lpstr>
      <vt:lpstr>PowerPoint Presentation</vt:lpstr>
      <vt:lpstr>References </vt:lpstr>
    </vt:vector>
  </TitlesOfParts>
  <Company>iisc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Windows User</cp:lastModifiedBy>
  <cp:revision>380</cp:revision>
  <dcterms:created xsi:type="dcterms:W3CDTF">2001-10-18T13:18:04Z</dcterms:created>
  <dcterms:modified xsi:type="dcterms:W3CDTF">2019-05-30T20:51:03Z</dcterms:modified>
</cp:coreProperties>
</file>